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94" r:id="rId2"/>
    <p:sldId id="295" r:id="rId3"/>
    <p:sldId id="296" r:id="rId4"/>
    <p:sldId id="297" r:id="rId5"/>
    <p:sldId id="298" r:id="rId6"/>
    <p:sldId id="299" r:id="rId7"/>
    <p:sldId id="300" r:id="rId8"/>
    <p:sldId id="301" r:id="rId9"/>
    <p:sldId id="304" r:id="rId10"/>
    <p:sldId id="305" r:id="rId11"/>
    <p:sldId id="303" r:id="rId12"/>
    <p:sldId id="306" r:id="rId13"/>
    <p:sldId id="307"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0" d="100"/>
          <a:sy n="70" d="100"/>
        </p:scale>
        <p:origin x="348" y="48"/>
      </p:cViewPr>
      <p:guideLst>
        <p:guide orient="horz" pos="2160"/>
        <p:guide pos="3840"/>
      </p:guideLst>
    </p:cSldViewPr>
  </p:slideViewPr>
  <p:notesTextViewPr>
    <p:cViewPr>
      <p:scale>
        <a:sx n="1" d="1"/>
        <a:sy n="1" d="1"/>
      </p:scale>
      <p:origin x="0" y="0"/>
    </p:cViewPr>
  </p:notesTextViewPr>
  <p:sorterViewPr>
    <p:cViewPr>
      <p:scale>
        <a:sx n="100" d="100"/>
        <a:sy n="100" d="100"/>
      </p:scale>
      <p:origin x="0" y="-1068"/>
    </p:cViewPr>
  </p:sorterViewPr>
  <p:notesViewPr>
    <p:cSldViewPr snapToGrid="0">
      <p:cViewPr varScale="1">
        <p:scale>
          <a:sx n="84" d="100"/>
          <a:sy n="84" d="100"/>
        </p:scale>
        <p:origin x="29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7E8654-2775-497D-9854-522B42619798}" type="datetimeFigureOut">
              <a:rPr lang="fr-BE" smtClean="0"/>
              <a:t>29/06/2017</a:t>
            </a:fld>
            <a:endParaRPr lang="fr-BE"/>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D458BE-405E-41E2-A0B6-D9B4BB7F4861}" type="slidenum">
              <a:rPr lang="fr-BE" smtClean="0"/>
              <a:t>‹#›</a:t>
            </a:fld>
            <a:endParaRPr lang="fr-BE"/>
          </a:p>
        </p:txBody>
      </p:sp>
    </p:spTree>
    <p:extLst>
      <p:ext uri="{BB962C8B-B14F-4D97-AF65-F5344CB8AC3E}">
        <p14:creationId xmlns:p14="http://schemas.microsoft.com/office/powerpoint/2010/main" val="2676780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2F7B20-A6E8-4E34-9521-A77C6EA740A1}" type="datetimeFigureOut">
              <a:rPr lang="fr-BE" smtClean="0"/>
              <a:t>29/06/2017</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6CA133-001E-4ED8-BE92-70B5F2C5792B}" type="slidenum">
              <a:rPr lang="fr-BE" smtClean="0"/>
              <a:t>‹#›</a:t>
            </a:fld>
            <a:endParaRPr lang="fr-BE"/>
          </a:p>
        </p:txBody>
      </p:sp>
    </p:spTree>
    <p:extLst>
      <p:ext uri="{BB962C8B-B14F-4D97-AF65-F5344CB8AC3E}">
        <p14:creationId xmlns:p14="http://schemas.microsoft.com/office/powerpoint/2010/main" val="255594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pic>
        <p:nvPicPr>
          <p:cNvPr id="2" name="Picture 2" descr="https://www.dayoutwiththekids.co.uk/media/19809/windsorhdr.jpg?mode=crop&amp;quality=75&amp;width=1600">
            <a:extLst>
              <a:ext uri="{FF2B5EF4-FFF2-40B4-BE49-F238E27FC236}">
                <a16:creationId xmlns="" xmlns:a16="http://schemas.microsoft.com/office/drawing/2014/main" id="{A958011D-DE79-4CDB-A889-B03CC12A162F}"/>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 r="-2187" b="25000"/>
          <a:stretch/>
        </p:blipFill>
        <p:spPr bwMode="auto">
          <a:xfrm>
            <a:off x="0" y="0"/>
            <a:ext cx="124587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Parallélogramme 13"/>
          <p:cNvSpPr/>
          <p:nvPr userDrawn="1"/>
        </p:nvSpPr>
        <p:spPr>
          <a:xfrm>
            <a:off x="3321843" y="0"/>
            <a:ext cx="5548311" cy="6858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6" name="Titre 13"/>
          <p:cNvSpPr>
            <a:spLocks noGrp="1"/>
          </p:cNvSpPr>
          <p:nvPr>
            <p:ph type="title" hasCustomPrompt="1"/>
          </p:nvPr>
        </p:nvSpPr>
        <p:spPr>
          <a:xfrm>
            <a:off x="4451230" y="1561380"/>
            <a:ext cx="3286664" cy="3735238"/>
          </a:xfrm>
          <a:prstGeom prst="rect">
            <a:avLst/>
          </a:prstGeom>
        </p:spPr>
        <p:txBody>
          <a:bodyPr anchor="ctr"/>
          <a:lstStyle>
            <a:lvl1pPr algn="r">
              <a:defRPr sz="4400">
                <a:solidFill>
                  <a:srgbClr val="0070C0"/>
                </a:solidFill>
              </a:defRPr>
            </a:lvl1pPr>
          </a:lstStyle>
          <a:p>
            <a:r>
              <a:rPr lang="fr-FR" dirty="0"/>
              <a:t>TITRE</a:t>
            </a:r>
            <a:endParaRPr lang="fr-BE" dirty="0"/>
          </a:p>
        </p:txBody>
      </p:sp>
    </p:spTree>
    <p:extLst>
      <p:ext uri="{BB962C8B-B14F-4D97-AF65-F5344CB8AC3E}">
        <p14:creationId xmlns:p14="http://schemas.microsoft.com/office/powerpoint/2010/main" val="1152787935"/>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nchline">
    <p:spTree>
      <p:nvGrpSpPr>
        <p:cNvPr id="1" name=""/>
        <p:cNvGrpSpPr/>
        <p:nvPr/>
      </p:nvGrpSpPr>
      <p:grpSpPr>
        <a:xfrm>
          <a:off x="0" y="0"/>
          <a:ext cx="0" cy="0"/>
          <a:chOff x="0" y="0"/>
          <a:chExt cx="0" cy="0"/>
        </a:xfrm>
      </p:grpSpPr>
      <p:sp>
        <p:nvSpPr>
          <p:cNvPr id="7" name="Accolade ouvrante 6"/>
          <p:cNvSpPr/>
          <p:nvPr userDrawn="1"/>
        </p:nvSpPr>
        <p:spPr>
          <a:xfrm>
            <a:off x="1268083" y="1181819"/>
            <a:ext cx="793630" cy="4658264"/>
          </a:xfrm>
          <a:prstGeom prst="leftBrace">
            <a:avLst/>
          </a:prstGeom>
          <a:ln w="762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8" name="Accolade ouvrante 7"/>
          <p:cNvSpPr/>
          <p:nvPr userDrawn="1"/>
        </p:nvSpPr>
        <p:spPr>
          <a:xfrm rot="10800000">
            <a:off x="10072777" y="1181819"/>
            <a:ext cx="793630" cy="4658264"/>
          </a:xfrm>
          <a:prstGeom prst="leftBrace">
            <a:avLst/>
          </a:prstGeom>
          <a:ln w="762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5" name="Titre 13"/>
          <p:cNvSpPr>
            <a:spLocks noGrp="1"/>
          </p:cNvSpPr>
          <p:nvPr>
            <p:ph type="title" hasCustomPrompt="1"/>
          </p:nvPr>
        </p:nvSpPr>
        <p:spPr>
          <a:xfrm>
            <a:off x="1224951" y="301925"/>
            <a:ext cx="10515600" cy="638505"/>
          </a:xfrm>
          <a:prstGeom prst="rect">
            <a:avLst/>
          </a:prstGeom>
        </p:spPr>
        <p:txBody>
          <a:bodyPr/>
          <a:lstStyle>
            <a:lvl1pPr algn="r">
              <a:defRPr sz="4400">
                <a:solidFill>
                  <a:srgbClr val="0070C0"/>
                </a:solidFill>
              </a:defRPr>
            </a:lvl1pPr>
          </a:lstStyle>
          <a:p>
            <a:r>
              <a:rPr lang="fr-FR" dirty="0"/>
              <a:t>Modifiez le style du titre</a:t>
            </a:r>
            <a:br>
              <a:rPr lang="fr-FR" dirty="0"/>
            </a:br>
            <a:endParaRPr lang="fr-BE" dirty="0"/>
          </a:p>
        </p:txBody>
      </p:sp>
      <p:sp>
        <p:nvSpPr>
          <p:cNvPr id="4" name="Espace réservé du texte 3"/>
          <p:cNvSpPr>
            <a:spLocks noGrp="1"/>
          </p:cNvSpPr>
          <p:nvPr>
            <p:ph type="body" sz="quarter" idx="10" hasCustomPrompt="1"/>
          </p:nvPr>
        </p:nvSpPr>
        <p:spPr>
          <a:xfrm>
            <a:off x="2616813" y="1648018"/>
            <a:ext cx="6900863" cy="3725863"/>
          </a:xfrm>
          <a:prstGeom prst="rect">
            <a:avLst/>
          </a:prstGeom>
        </p:spPr>
        <p:txBody>
          <a:bodyPr anchor="ctr"/>
          <a:lstStyle>
            <a:lvl1pPr marL="0" indent="0">
              <a:buNone/>
              <a:defRPr sz="4000" b="0" i="1"/>
            </a:lvl1pPr>
          </a:lstStyle>
          <a:p>
            <a:pPr lvl="0"/>
            <a:r>
              <a:rPr lang="fr-FR" dirty="0" err="1"/>
              <a:t>Punchline</a:t>
            </a:r>
            <a:r>
              <a:rPr lang="fr-FR" dirty="0"/>
              <a:t>, BIPAR position, etc.</a:t>
            </a:r>
            <a:endParaRPr lang="fr-BE" dirty="0"/>
          </a:p>
        </p:txBody>
      </p:sp>
    </p:spTree>
    <p:extLst>
      <p:ext uri="{BB962C8B-B14F-4D97-AF65-F5344CB8AC3E}">
        <p14:creationId xmlns:p14="http://schemas.microsoft.com/office/powerpoint/2010/main" val="2726135799"/>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7" name="Rectangle 6"/>
          <p:cNvSpPr/>
          <p:nvPr userDrawn="1"/>
        </p:nvSpPr>
        <p:spPr>
          <a:xfrm>
            <a:off x="0" y="0"/>
            <a:ext cx="79219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1" name="Image 10"/>
          <p:cNvPicPr>
            <a:picLocks noChangeAspect="1"/>
          </p:cNvPicPr>
          <p:nvPr userDrawn="1"/>
        </p:nvPicPr>
        <p:blipFill rotWithShape="1">
          <a:blip r:embed="rId2">
            <a:grayscl/>
            <a:extLst>
              <a:ext uri="{BEBA8EAE-BF5A-486C-A8C5-ECC9F3942E4B}">
                <a14:imgProps xmlns:a14="http://schemas.microsoft.com/office/drawing/2010/main">
                  <a14:imgLayer r:embed="rId3">
                    <a14:imgEffect>
                      <a14:sharpenSoften amount="-66000"/>
                    </a14:imgEffect>
                    <a14:imgEffect>
                      <a14:colorTemperature colorTemp="2842"/>
                    </a14:imgEffect>
                    <a14:imgEffect>
                      <a14:saturation sat="79000"/>
                    </a14:imgEffect>
                    <a14:imgEffect>
                      <a14:brightnessContrast contrast="-59000"/>
                    </a14:imgEffect>
                  </a14:imgLayer>
                </a14:imgProps>
              </a:ext>
              <a:ext uri="{28A0092B-C50C-407E-A947-70E740481C1C}">
                <a14:useLocalDpi xmlns:a14="http://schemas.microsoft.com/office/drawing/2010/main" val="0"/>
              </a:ext>
            </a:extLst>
          </a:blip>
          <a:srcRect t="37862" r="52143"/>
          <a:stretch/>
        </p:blipFill>
        <p:spPr>
          <a:xfrm>
            <a:off x="0" y="744"/>
            <a:ext cx="7921925" cy="6857256"/>
          </a:xfrm>
          <a:prstGeom prst="rect">
            <a:avLst/>
          </a:prstGeom>
        </p:spPr>
      </p:pic>
      <p:sp>
        <p:nvSpPr>
          <p:cNvPr id="3" name="Rectangle 2"/>
          <p:cNvSpPr/>
          <p:nvPr userDrawn="1"/>
        </p:nvSpPr>
        <p:spPr>
          <a:xfrm>
            <a:off x="0" y="0"/>
            <a:ext cx="7921925" cy="6858000"/>
          </a:xfrm>
          <a:prstGeom prst="rect">
            <a:avLst/>
          </a:prstGeom>
          <a:solidFill>
            <a:srgbClr val="0070C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re 1"/>
          <p:cNvSpPr>
            <a:spLocks noGrp="1"/>
          </p:cNvSpPr>
          <p:nvPr>
            <p:ph type="title" hasCustomPrompt="1"/>
          </p:nvPr>
        </p:nvSpPr>
        <p:spPr>
          <a:xfrm>
            <a:off x="8358996" y="675676"/>
            <a:ext cx="3355675" cy="5509464"/>
          </a:xfrm>
          <a:prstGeom prst="rect">
            <a:avLst/>
          </a:prstGeom>
        </p:spPr>
        <p:txBody>
          <a:bodyPr anchor="ctr"/>
          <a:lstStyle>
            <a:lvl1pPr algn="ctr">
              <a:defRPr>
                <a:solidFill>
                  <a:srgbClr val="0070C0"/>
                </a:solidFill>
              </a:defRPr>
            </a:lvl1pPr>
          </a:lstStyle>
          <a:p>
            <a:r>
              <a:rPr lang="fr-FR" dirty="0"/>
              <a:t>Titre</a:t>
            </a:r>
            <a:endParaRPr lang="fr-BE" dirty="0"/>
          </a:p>
        </p:txBody>
      </p:sp>
      <p:sp>
        <p:nvSpPr>
          <p:cNvPr id="4" name="Espace réservé du texte 3"/>
          <p:cNvSpPr>
            <a:spLocks noGrp="1"/>
          </p:cNvSpPr>
          <p:nvPr>
            <p:ph type="body" sz="quarter" idx="10" hasCustomPrompt="1"/>
          </p:nvPr>
        </p:nvSpPr>
        <p:spPr>
          <a:xfrm>
            <a:off x="1044724" y="2424112"/>
            <a:ext cx="5832475" cy="2009775"/>
          </a:xfrm>
          <a:prstGeom prst="rect">
            <a:avLst/>
          </a:prstGeom>
        </p:spPr>
        <p:txBody>
          <a:bodyPr anchor="ctr"/>
          <a:lstStyle>
            <a:lvl1pPr marL="0" indent="0" algn="ctr">
              <a:buNone/>
              <a:defRPr i="1">
                <a:solidFill>
                  <a:schemeClr val="bg1"/>
                </a:solidFill>
              </a:defRPr>
            </a:lvl1pPr>
          </a:lstStyle>
          <a:p>
            <a:pPr lvl="0"/>
            <a:r>
              <a:rPr lang="fr-FR" dirty="0"/>
              <a:t>Short </a:t>
            </a:r>
            <a:r>
              <a:rPr lang="fr-FR" dirty="0" err="1"/>
              <a:t>explanation</a:t>
            </a:r>
            <a:endParaRPr lang="fr-FR" dirty="0"/>
          </a:p>
        </p:txBody>
      </p:sp>
    </p:spTree>
    <p:extLst>
      <p:ext uri="{BB962C8B-B14F-4D97-AF65-F5344CB8AC3E}">
        <p14:creationId xmlns:p14="http://schemas.microsoft.com/office/powerpoint/2010/main" val="43209923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sp>
        <p:nvSpPr>
          <p:cNvPr id="8" name="Rectangle 7"/>
          <p:cNvSpPr/>
          <p:nvPr userDrawn="1"/>
        </p:nvSpPr>
        <p:spPr>
          <a:xfrm rot="21105540">
            <a:off x="2225615" y="1199072"/>
            <a:ext cx="7746521" cy="4468483"/>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Espace réservé du texte 2"/>
          <p:cNvSpPr>
            <a:spLocks noGrp="1"/>
          </p:cNvSpPr>
          <p:nvPr>
            <p:ph type="body" sz="quarter" idx="10" hasCustomPrompt="1"/>
          </p:nvPr>
        </p:nvSpPr>
        <p:spPr>
          <a:xfrm rot="21107370">
            <a:off x="2493662" y="1410838"/>
            <a:ext cx="7210425" cy="4044950"/>
          </a:xfrm>
          <a:prstGeom prst="rect">
            <a:avLst/>
          </a:prstGeom>
        </p:spPr>
        <p:txBody>
          <a:bodyPr anchor="ctr"/>
          <a:lstStyle>
            <a:lvl1pPr>
              <a:defRPr i="1"/>
            </a:lvl1pPr>
            <a:lvl2pPr>
              <a:defRPr i="1"/>
            </a:lvl2pPr>
            <a:lvl3pPr>
              <a:defRPr i="1"/>
            </a:lvl3pPr>
            <a:lvl4pPr>
              <a:defRPr i="1"/>
            </a:lvl4pPr>
            <a:lvl5pPr>
              <a:defRPr i="1"/>
            </a:lvl5pPr>
          </a:lstStyle>
          <a:p>
            <a:pPr lvl="0"/>
            <a:r>
              <a:rPr lang="fr-FR" dirty="0" err="1"/>
              <a:t>quote</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Tree>
    <p:extLst>
      <p:ext uri="{BB962C8B-B14F-4D97-AF65-F5344CB8AC3E}">
        <p14:creationId xmlns:p14="http://schemas.microsoft.com/office/powerpoint/2010/main" val="1272279106"/>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u et image">
    <p:spTree>
      <p:nvGrpSpPr>
        <p:cNvPr id="1" name=""/>
        <p:cNvGrpSpPr/>
        <p:nvPr/>
      </p:nvGrpSpPr>
      <p:grpSpPr>
        <a:xfrm>
          <a:off x="0" y="0"/>
          <a:ext cx="0" cy="0"/>
          <a:chOff x="0" y="0"/>
          <a:chExt cx="0" cy="0"/>
        </a:xfrm>
      </p:grpSpPr>
      <p:sp>
        <p:nvSpPr>
          <p:cNvPr id="11" name="Espace réservé du texte 10"/>
          <p:cNvSpPr>
            <a:spLocks noGrp="1"/>
          </p:cNvSpPr>
          <p:nvPr>
            <p:ph type="body" sz="quarter" idx="10"/>
          </p:nvPr>
        </p:nvSpPr>
        <p:spPr>
          <a:xfrm>
            <a:off x="828287" y="1707372"/>
            <a:ext cx="6788838" cy="4546600"/>
          </a:xfrm>
          <a:prstGeom prst="rect">
            <a:avLst/>
          </a:prstGeom>
        </p:spPr>
        <p:txBody>
          <a:bodyPr anchor="ct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13" name="Espace réservé pour une image  12"/>
          <p:cNvSpPr>
            <a:spLocks noGrp="1"/>
          </p:cNvSpPr>
          <p:nvPr>
            <p:ph type="pic" sz="quarter" idx="11"/>
          </p:nvPr>
        </p:nvSpPr>
        <p:spPr>
          <a:xfrm>
            <a:off x="8470301" y="1707372"/>
            <a:ext cx="3270250" cy="4546600"/>
          </a:xfrm>
          <a:prstGeom prst="rect">
            <a:avLst/>
          </a:prstGeom>
        </p:spPr>
        <p:txBody>
          <a:bodyPr/>
          <a:lstStyle/>
          <a:p>
            <a:endParaRPr lang="fr-BE" dirty="0"/>
          </a:p>
        </p:txBody>
      </p:sp>
      <p:sp>
        <p:nvSpPr>
          <p:cNvPr id="14" name="Titre 13"/>
          <p:cNvSpPr>
            <a:spLocks noGrp="1"/>
          </p:cNvSpPr>
          <p:nvPr>
            <p:ph type="title" hasCustomPrompt="1"/>
          </p:nvPr>
        </p:nvSpPr>
        <p:spPr>
          <a:xfrm>
            <a:off x="1224951" y="301925"/>
            <a:ext cx="10515600" cy="638505"/>
          </a:xfrm>
          <a:prstGeom prst="rect">
            <a:avLst/>
          </a:prstGeom>
        </p:spPr>
        <p:txBody>
          <a:bodyPr/>
          <a:lstStyle>
            <a:lvl1pPr algn="r">
              <a:defRPr sz="4400">
                <a:solidFill>
                  <a:srgbClr val="0070C0"/>
                </a:solidFill>
              </a:defRPr>
            </a:lvl1pPr>
          </a:lstStyle>
          <a:p>
            <a:r>
              <a:rPr lang="fr-FR" dirty="0"/>
              <a:t>Modifiez le style du titre</a:t>
            </a:r>
            <a:br>
              <a:rPr lang="fr-FR" dirty="0"/>
            </a:br>
            <a:endParaRPr lang="fr-BE" dirty="0"/>
          </a:p>
        </p:txBody>
      </p:sp>
      <p:sp>
        <p:nvSpPr>
          <p:cNvPr id="17" name="Espace réservé du texte 16"/>
          <p:cNvSpPr>
            <a:spLocks noGrp="1"/>
          </p:cNvSpPr>
          <p:nvPr>
            <p:ph type="body" sz="quarter" idx="12" hasCustomPrompt="1"/>
          </p:nvPr>
        </p:nvSpPr>
        <p:spPr>
          <a:xfrm>
            <a:off x="2069501" y="1009811"/>
            <a:ext cx="9671050" cy="628180"/>
          </a:xfrm>
          <a:prstGeom prst="rect">
            <a:avLst/>
          </a:prstGeom>
        </p:spPr>
        <p:txBody>
          <a:bodyPr/>
          <a:lstStyle>
            <a:lvl1pPr marL="0" indent="0" algn="r">
              <a:buNone/>
              <a:defRPr>
                <a:solidFill>
                  <a:srgbClr val="FFC000"/>
                </a:solidFill>
              </a:defRPr>
            </a:lvl1pPr>
            <a:lvl5pPr marL="1828800" indent="0">
              <a:buNone/>
              <a:defRPr/>
            </a:lvl5pPr>
          </a:lstStyle>
          <a:p>
            <a:pPr lvl="0"/>
            <a:r>
              <a:rPr lang="fr-FR" dirty="0"/>
              <a:t>Sous-titre</a:t>
            </a:r>
          </a:p>
        </p:txBody>
      </p:sp>
      <p:sp>
        <p:nvSpPr>
          <p:cNvPr id="6" name="Rectangle 5"/>
          <p:cNvSpPr/>
          <p:nvPr userDrawn="1"/>
        </p:nvSpPr>
        <p:spPr>
          <a:xfrm>
            <a:off x="828286" y="1637991"/>
            <a:ext cx="10912265" cy="6938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620231538"/>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u simple">
    <p:spTree>
      <p:nvGrpSpPr>
        <p:cNvPr id="1" name=""/>
        <p:cNvGrpSpPr/>
        <p:nvPr/>
      </p:nvGrpSpPr>
      <p:grpSpPr>
        <a:xfrm>
          <a:off x="0" y="0"/>
          <a:ext cx="0" cy="0"/>
          <a:chOff x="0" y="0"/>
          <a:chExt cx="0" cy="0"/>
        </a:xfrm>
      </p:grpSpPr>
      <p:sp>
        <p:nvSpPr>
          <p:cNvPr id="11" name="Espace réservé du texte 10"/>
          <p:cNvSpPr>
            <a:spLocks noGrp="1"/>
          </p:cNvSpPr>
          <p:nvPr>
            <p:ph type="body" sz="quarter" idx="10"/>
          </p:nvPr>
        </p:nvSpPr>
        <p:spPr>
          <a:xfrm>
            <a:off x="828287" y="1707372"/>
            <a:ext cx="10912264" cy="4546600"/>
          </a:xfrm>
          <a:prstGeom prst="rect">
            <a:avLst/>
          </a:prstGeom>
        </p:spPr>
        <p:txBody>
          <a:bodyPr anchor="ct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14" name="Titre 13"/>
          <p:cNvSpPr>
            <a:spLocks noGrp="1"/>
          </p:cNvSpPr>
          <p:nvPr>
            <p:ph type="title" hasCustomPrompt="1"/>
          </p:nvPr>
        </p:nvSpPr>
        <p:spPr>
          <a:xfrm>
            <a:off x="1224951" y="301925"/>
            <a:ext cx="10515600" cy="638505"/>
          </a:xfrm>
          <a:prstGeom prst="rect">
            <a:avLst/>
          </a:prstGeom>
        </p:spPr>
        <p:txBody>
          <a:bodyPr/>
          <a:lstStyle>
            <a:lvl1pPr algn="r">
              <a:defRPr sz="4400">
                <a:solidFill>
                  <a:srgbClr val="0070C0"/>
                </a:solidFill>
              </a:defRPr>
            </a:lvl1pPr>
          </a:lstStyle>
          <a:p>
            <a:r>
              <a:rPr lang="fr-FR" dirty="0"/>
              <a:t>Modifiez le style du titre</a:t>
            </a:r>
            <a:br>
              <a:rPr lang="fr-FR" dirty="0"/>
            </a:br>
            <a:endParaRPr lang="fr-BE" dirty="0"/>
          </a:p>
        </p:txBody>
      </p:sp>
      <p:sp>
        <p:nvSpPr>
          <p:cNvPr id="17" name="Espace réservé du texte 16"/>
          <p:cNvSpPr>
            <a:spLocks noGrp="1"/>
          </p:cNvSpPr>
          <p:nvPr>
            <p:ph type="body" sz="quarter" idx="12" hasCustomPrompt="1"/>
          </p:nvPr>
        </p:nvSpPr>
        <p:spPr>
          <a:xfrm>
            <a:off x="2069501" y="1009811"/>
            <a:ext cx="9671050" cy="628180"/>
          </a:xfrm>
          <a:prstGeom prst="rect">
            <a:avLst/>
          </a:prstGeom>
        </p:spPr>
        <p:txBody>
          <a:bodyPr/>
          <a:lstStyle>
            <a:lvl1pPr marL="0" indent="0" algn="r">
              <a:buNone/>
              <a:defRPr>
                <a:solidFill>
                  <a:srgbClr val="FFC000"/>
                </a:solidFill>
              </a:defRPr>
            </a:lvl1pPr>
            <a:lvl5pPr marL="1828800" indent="0">
              <a:buNone/>
              <a:defRPr/>
            </a:lvl5pPr>
          </a:lstStyle>
          <a:p>
            <a:pPr lvl="0"/>
            <a:r>
              <a:rPr lang="fr-FR" dirty="0"/>
              <a:t>Sous-titre</a:t>
            </a:r>
          </a:p>
        </p:txBody>
      </p:sp>
      <p:sp>
        <p:nvSpPr>
          <p:cNvPr id="2" name="Rectangle 1"/>
          <p:cNvSpPr/>
          <p:nvPr userDrawn="1"/>
        </p:nvSpPr>
        <p:spPr>
          <a:xfrm>
            <a:off x="828286" y="1637991"/>
            <a:ext cx="10912265" cy="6938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582194985"/>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649210"/>
            <a:ext cx="10515600" cy="1325563"/>
          </a:xfrm>
        </p:spPr>
        <p:txBody>
          <a:bodyPr/>
          <a:lstStyle/>
          <a:p>
            <a:r>
              <a:rPr lang="fr-FR"/>
              <a:t>Modifiez le style du titre</a:t>
            </a:r>
            <a:endParaRPr lang="fr-BE" dirty="0"/>
          </a:p>
        </p:txBody>
      </p:sp>
      <p:sp>
        <p:nvSpPr>
          <p:cNvPr id="3" name="Espace réservé du contenu 2"/>
          <p:cNvSpPr>
            <a:spLocks noGrp="1"/>
          </p:cNvSpPr>
          <p:nvPr>
            <p:ph idx="1"/>
          </p:nvPr>
        </p:nvSpPr>
        <p:spPr>
          <a:xfrm>
            <a:off x="838200" y="2139517"/>
            <a:ext cx="10515600" cy="403744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Tree>
    <p:extLst>
      <p:ext uri="{BB962C8B-B14F-4D97-AF65-F5344CB8AC3E}">
        <p14:creationId xmlns:p14="http://schemas.microsoft.com/office/powerpoint/2010/main" val="93163649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ZoneTexte 13"/>
          <p:cNvSpPr txBox="1"/>
          <p:nvPr userDrawn="1"/>
        </p:nvSpPr>
        <p:spPr>
          <a:xfrm>
            <a:off x="112144" y="6488668"/>
            <a:ext cx="4545581" cy="369332"/>
          </a:xfrm>
          <a:prstGeom prst="rect">
            <a:avLst/>
          </a:prstGeom>
          <a:noFill/>
        </p:spPr>
        <p:txBody>
          <a:bodyPr wrap="square" rtlCol="0">
            <a:spAutoFit/>
          </a:bodyPr>
          <a:lstStyle/>
          <a:p>
            <a:r>
              <a:rPr lang="fr-BE" b="0" i="0" dirty="0">
                <a:latin typeface="Corbel" panose="020B0503020204020204" pitchFamily="34" charset="0"/>
              </a:rPr>
              <a:t>IAIS Global Seminar, June 2017, Old Windsor</a:t>
            </a:r>
          </a:p>
        </p:txBody>
      </p:sp>
      <p:pic>
        <p:nvPicPr>
          <p:cNvPr id="3" name="Image 2">
            <a:extLst>
              <a:ext uri="{FF2B5EF4-FFF2-40B4-BE49-F238E27FC236}">
                <a16:creationId xmlns="" xmlns:a16="http://schemas.microsoft.com/office/drawing/2014/main" id="{4F32B311-59E8-4E6D-A601-5D7056B0E32E}"/>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b="31667"/>
          <a:stretch/>
        </p:blipFill>
        <p:spPr>
          <a:xfrm>
            <a:off x="10725149" y="6169699"/>
            <a:ext cx="1343025" cy="688301"/>
          </a:xfrm>
          <a:prstGeom prst="rect">
            <a:avLst/>
          </a:prstGeom>
        </p:spPr>
      </p:pic>
    </p:spTree>
    <p:extLst>
      <p:ext uri="{BB962C8B-B14F-4D97-AF65-F5344CB8AC3E}">
        <p14:creationId xmlns:p14="http://schemas.microsoft.com/office/powerpoint/2010/main" val="376190161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6944" y="2820838"/>
            <a:ext cx="3588588" cy="3735238"/>
          </a:xfrm>
        </p:spPr>
        <p:txBody>
          <a:bodyPr anchor="ctr">
            <a:noAutofit/>
          </a:bodyPr>
          <a:lstStyle/>
          <a:p>
            <a:pPr algn="l"/>
            <a:r>
              <a:rPr lang="en-GB" sz="2800" i="1" dirty="0">
                <a:latin typeface="Calibri" panose="020F0502020204030204" pitchFamily="34" charset="0"/>
                <a:ea typeface="Calibri" panose="020F0502020204030204" pitchFamily="34" charset="0"/>
              </a:rPr>
              <a:t>Promoting good conduct in insurance distribution…</a:t>
            </a:r>
            <a:br>
              <a:rPr lang="en-GB" sz="2800" i="1" dirty="0">
                <a:latin typeface="Calibri" panose="020F0502020204030204" pitchFamily="34" charset="0"/>
                <a:ea typeface="Calibri" panose="020F0502020204030204" pitchFamily="34" charset="0"/>
              </a:rPr>
            </a:br>
            <a:r>
              <a:rPr lang="en-GB" sz="2800" i="1" dirty="0">
                <a:latin typeface="Calibri" panose="020F0502020204030204" pitchFamily="34" charset="0"/>
                <a:ea typeface="Calibri" panose="020F0502020204030204" pitchFamily="34" charset="0"/>
              </a:rPr>
              <a:t>“By promoting good regulation on conduct “</a:t>
            </a:r>
            <a:r>
              <a:rPr lang="en-US" sz="2800" dirty="0"/>
              <a:t/>
            </a:r>
            <a:br>
              <a:rPr lang="en-US" sz="2800" dirty="0"/>
            </a:br>
            <a:r>
              <a:rPr lang="en-US" sz="2000" dirty="0"/>
              <a:t>		</a:t>
            </a:r>
            <a:r>
              <a:rPr lang="en-GB" sz="4000" dirty="0"/>
              <a:t/>
            </a:r>
            <a:br>
              <a:rPr lang="en-GB" sz="4000" dirty="0"/>
            </a:br>
            <a:r>
              <a:rPr lang="fr-BE" sz="2000" dirty="0"/>
              <a:t>Nic De Maesschalck </a:t>
            </a:r>
            <a:r>
              <a:rPr lang="en-US" sz="2000" dirty="0"/>
              <a:t> </a:t>
            </a:r>
            <a:r>
              <a:rPr lang="en-GB" sz="2000" dirty="0"/>
              <a:t/>
            </a:r>
            <a:br>
              <a:rPr lang="en-GB" sz="2000" dirty="0"/>
            </a:br>
            <a:r>
              <a:rPr lang="en-GB" sz="2000" dirty="0"/>
              <a:t>Director</a:t>
            </a:r>
            <a:r>
              <a:rPr lang="en-US" sz="2000" dirty="0"/>
              <a:t/>
            </a:r>
            <a:br>
              <a:rPr lang="en-US" sz="2000" dirty="0"/>
            </a:br>
            <a:r>
              <a:rPr lang="en-US" sz="2000" dirty="0"/>
              <a:t>World Federation  of Insurance Intermediaries </a:t>
            </a:r>
            <a:r>
              <a:rPr lang="en-US" sz="2000" dirty="0">
                <a:solidFill>
                  <a:srgbClr val="00B0F0"/>
                </a:solidFill>
              </a:rPr>
              <a:t>WFII </a:t>
            </a:r>
            <a:r>
              <a:rPr lang="en-US" sz="2000" dirty="0"/>
              <a:t>    </a:t>
            </a:r>
            <a:endParaRPr lang="fr-BE" sz="4000" dirty="0"/>
          </a:p>
        </p:txBody>
      </p:sp>
      <p:sp>
        <p:nvSpPr>
          <p:cNvPr id="3" name="Subtitle 2"/>
          <p:cNvSpPr>
            <a:spLocks noGrp="1"/>
          </p:cNvSpPr>
          <p:nvPr>
            <p:ph type="subTitle" idx="4294967295"/>
          </p:nvPr>
        </p:nvSpPr>
        <p:spPr>
          <a:xfrm>
            <a:off x="4615133" y="886363"/>
            <a:ext cx="3579962" cy="1651959"/>
          </a:xfrm>
        </p:spPr>
        <p:txBody>
          <a:bodyPr>
            <a:normAutofit fontScale="92500" lnSpcReduction="10000"/>
          </a:bodyPr>
          <a:lstStyle/>
          <a:p>
            <a:pPr marL="0" indent="0" algn="r">
              <a:buNone/>
            </a:pPr>
            <a:r>
              <a:rPr lang="en-US" sz="3200" dirty="0">
                <a:solidFill>
                  <a:srgbClr val="FFC000"/>
                </a:solidFill>
                <a:latin typeface="+mj-lt"/>
              </a:rPr>
              <a:t>IAIS Global Seminar London Panel on </a:t>
            </a:r>
            <a:r>
              <a:rPr lang="en-GB" sz="3200" dirty="0">
                <a:solidFill>
                  <a:srgbClr val="FFC000"/>
                </a:solidFill>
                <a:latin typeface="+mj-lt"/>
              </a:rPr>
              <a:t>Conduct of Business</a:t>
            </a:r>
            <a:r>
              <a:rPr lang="en-US" sz="3200" dirty="0">
                <a:solidFill>
                  <a:srgbClr val="FFC000"/>
                </a:solidFill>
                <a:latin typeface="+mj-lt"/>
              </a:rPr>
              <a:t> 30 June 2017</a:t>
            </a:r>
            <a:endParaRPr lang="fr-BE" sz="4000" dirty="0">
              <a:solidFill>
                <a:srgbClr val="FFC000"/>
              </a:solidFill>
              <a:latin typeface="+mj-lt"/>
            </a:endParaRPr>
          </a:p>
        </p:txBody>
      </p:sp>
    </p:spTree>
    <p:extLst>
      <p:ext uri="{BB962C8B-B14F-4D97-AF65-F5344CB8AC3E}">
        <p14:creationId xmlns:p14="http://schemas.microsoft.com/office/powerpoint/2010/main" val="214623291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8B4B618-A909-4807-8D77-3AB5251F06EB}"/>
              </a:ext>
            </a:extLst>
          </p:cNvPr>
          <p:cNvSpPr>
            <a:spLocks noGrp="1"/>
          </p:cNvSpPr>
          <p:nvPr>
            <p:ph type="body" sz="quarter" idx="10"/>
          </p:nvPr>
        </p:nvSpPr>
        <p:spPr>
          <a:xfrm>
            <a:off x="1138838" y="1707372"/>
            <a:ext cx="5589766" cy="4546600"/>
          </a:xfrm>
        </p:spPr>
        <p:txBody>
          <a:bodyPr/>
          <a:lstStyle/>
          <a:p>
            <a:pPr marL="0" indent="0" algn="ctr">
              <a:buNone/>
            </a:pPr>
            <a:endParaRPr lang="en-GB" dirty="0"/>
          </a:p>
          <a:p>
            <a:pPr marL="0" indent="0" algn="ctr">
              <a:buNone/>
            </a:pPr>
            <a:r>
              <a:rPr lang="en-GB" sz="2800" dirty="0"/>
              <a:t>Time for regulatory pause</a:t>
            </a:r>
          </a:p>
          <a:p>
            <a:pPr marL="0" indent="0" algn="ctr">
              <a:buNone/>
            </a:pPr>
            <a:r>
              <a:rPr lang="en-GB" sz="2800" dirty="0"/>
              <a:t>Time for legal stability.</a:t>
            </a:r>
          </a:p>
          <a:p>
            <a:endParaRPr lang="en-GB" dirty="0"/>
          </a:p>
        </p:txBody>
      </p:sp>
      <p:sp>
        <p:nvSpPr>
          <p:cNvPr id="2" name="Title 1">
            <a:extLst>
              <a:ext uri="{FF2B5EF4-FFF2-40B4-BE49-F238E27FC236}">
                <a16:creationId xmlns="" xmlns:a16="http://schemas.microsoft.com/office/drawing/2014/main" id="{8E3DAA38-B9D2-4A25-884F-C2EE239AA4F9}"/>
              </a:ext>
            </a:extLst>
          </p:cNvPr>
          <p:cNvSpPr>
            <a:spLocks noGrp="1"/>
          </p:cNvSpPr>
          <p:nvPr>
            <p:ph type="title"/>
          </p:nvPr>
        </p:nvSpPr>
        <p:spPr/>
        <p:txBody>
          <a:bodyPr>
            <a:normAutofit/>
          </a:bodyPr>
          <a:lstStyle/>
          <a:p>
            <a:r>
              <a:rPr lang="en-GB" sz="3200" dirty="0"/>
              <a:t>Implementation</a:t>
            </a:r>
          </a:p>
        </p:txBody>
      </p:sp>
      <p:sp>
        <p:nvSpPr>
          <p:cNvPr id="7" name="Espace réservé du texte 6">
            <a:extLst>
              <a:ext uri="{FF2B5EF4-FFF2-40B4-BE49-F238E27FC236}">
                <a16:creationId xmlns="" xmlns:a16="http://schemas.microsoft.com/office/drawing/2014/main" id="{269B7125-3FB6-4F17-BA55-3FF13BF3194C}"/>
              </a:ext>
            </a:extLst>
          </p:cNvPr>
          <p:cNvSpPr>
            <a:spLocks noGrp="1"/>
          </p:cNvSpPr>
          <p:nvPr>
            <p:ph type="body" sz="quarter" idx="12"/>
          </p:nvPr>
        </p:nvSpPr>
        <p:spPr/>
        <p:txBody>
          <a:bodyPr/>
          <a:lstStyle/>
          <a:p>
            <a:endParaRPr lang="fr-BE"/>
          </a:p>
        </p:txBody>
      </p:sp>
      <p:pic>
        <p:nvPicPr>
          <p:cNvPr id="5" name="Image 4">
            <a:extLst>
              <a:ext uri="{FF2B5EF4-FFF2-40B4-BE49-F238E27FC236}">
                <a16:creationId xmlns="" xmlns:a16="http://schemas.microsoft.com/office/drawing/2014/main" id="{D7DE8B38-DA30-49D7-917A-E79495961B3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70" b="18806"/>
          <a:stretch/>
        </p:blipFill>
        <p:spPr>
          <a:xfrm>
            <a:off x="7167910" y="2807508"/>
            <a:ext cx="4572641" cy="2346328"/>
          </a:xfrm>
          <a:prstGeom prst="rect">
            <a:avLst/>
          </a:prstGeom>
        </p:spPr>
      </p:pic>
    </p:spTree>
    <p:extLst>
      <p:ext uri="{BB962C8B-B14F-4D97-AF65-F5344CB8AC3E}">
        <p14:creationId xmlns:p14="http://schemas.microsoft.com/office/powerpoint/2010/main" val="894586076"/>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8622D56-36A3-4D39-88B3-0CAD650B52F2}"/>
              </a:ext>
            </a:extLst>
          </p:cNvPr>
          <p:cNvSpPr>
            <a:spLocks noGrp="1"/>
          </p:cNvSpPr>
          <p:nvPr>
            <p:ph type="body" sz="quarter" idx="10"/>
          </p:nvPr>
        </p:nvSpPr>
        <p:spPr>
          <a:xfrm>
            <a:off x="828287" y="1707372"/>
            <a:ext cx="6650815" cy="4546600"/>
          </a:xfrm>
        </p:spPr>
        <p:txBody>
          <a:bodyPr/>
          <a:lstStyle/>
          <a:p>
            <a:pPr marL="0" indent="0">
              <a:buNone/>
            </a:pPr>
            <a:r>
              <a:rPr lang="en-GB" sz="2800" dirty="0"/>
              <a:t>Conduct of Business:</a:t>
            </a:r>
          </a:p>
          <a:p>
            <a:pPr marL="0" indent="0">
              <a:buNone/>
            </a:pPr>
            <a:r>
              <a:rPr lang="en-GB" sz="2800" dirty="0"/>
              <a:t>Promotor of confidence and enhancement of reputation?</a:t>
            </a:r>
          </a:p>
          <a:p>
            <a:pPr marL="0" indent="0">
              <a:buNone/>
            </a:pPr>
            <a:endParaRPr lang="en-GB" sz="2800" dirty="0"/>
          </a:p>
          <a:p>
            <a:pPr marL="0" indent="0">
              <a:buNone/>
            </a:pPr>
            <a:r>
              <a:rPr lang="en-GB" sz="2800" dirty="0"/>
              <a:t>Supervisors and regulators:</a:t>
            </a:r>
            <a:r>
              <a:rPr lang="en-GB" dirty="0"/>
              <a:t> </a:t>
            </a:r>
          </a:p>
          <a:p>
            <a:pPr marL="0" indent="0">
              <a:buNone/>
            </a:pPr>
            <a:r>
              <a:rPr lang="en-GB" sz="2400" dirty="0"/>
              <a:t>Co-promotors of confidence </a:t>
            </a:r>
          </a:p>
        </p:txBody>
      </p:sp>
      <p:sp>
        <p:nvSpPr>
          <p:cNvPr id="2" name="Title 1">
            <a:extLst>
              <a:ext uri="{FF2B5EF4-FFF2-40B4-BE49-F238E27FC236}">
                <a16:creationId xmlns="" xmlns:a16="http://schemas.microsoft.com/office/drawing/2014/main" id="{7820A128-474D-41F8-BF62-54410CFAEA48}"/>
              </a:ext>
            </a:extLst>
          </p:cNvPr>
          <p:cNvSpPr>
            <a:spLocks noGrp="1"/>
          </p:cNvSpPr>
          <p:nvPr>
            <p:ph type="title"/>
          </p:nvPr>
        </p:nvSpPr>
        <p:spPr/>
        <p:txBody>
          <a:bodyPr>
            <a:normAutofit/>
          </a:bodyPr>
          <a:lstStyle/>
          <a:p>
            <a:r>
              <a:rPr lang="en-GB" sz="3200" dirty="0"/>
              <a:t>Implementation</a:t>
            </a:r>
          </a:p>
        </p:txBody>
      </p:sp>
      <p:sp>
        <p:nvSpPr>
          <p:cNvPr id="4" name="Espace réservé du texte 3">
            <a:extLst>
              <a:ext uri="{FF2B5EF4-FFF2-40B4-BE49-F238E27FC236}">
                <a16:creationId xmlns="" xmlns:a16="http://schemas.microsoft.com/office/drawing/2014/main" id="{40641FED-79C0-48F3-9FB0-2D37D5541E04}"/>
              </a:ext>
            </a:extLst>
          </p:cNvPr>
          <p:cNvSpPr>
            <a:spLocks noGrp="1"/>
          </p:cNvSpPr>
          <p:nvPr>
            <p:ph type="body" sz="quarter" idx="12"/>
          </p:nvPr>
        </p:nvSpPr>
        <p:spPr/>
        <p:txBody>
          <a:bodyPr/>
          <a:lstStyle/>
          <a:p>
            <a:endParaRPr lang="fr-BE"/>
          </a:p>
        </p:txBody>
      </p:sp>
      <p:pic>
        <p:nvPicPr>
          <p:cNvPr id="5" name="Image 4">
            <a:extLst>
              <a:ext uri="{FF2B5EF4-FFF2-40B4-BE49-F238E27FC236}">
                <a16:creationId xmlns="" xmlns:a16="http://schemas.microsoft.com/office/drawing/2014/main" id="{F2584E0D-DE63-40AE-9AEA-0985416BFCAF}"/>
              </a:ext>
            </a:extLst>
          </p:cNvPr>
          <p:cNvPicPr>
            <a:picLocks noChangeAspect="1"/>
          </p:cNvPicPr>
          <p:nvPr/>
        </p:nvPicPr>
        <p:blipFill rotWithShape="1">
          <a:blip r:embed="rId2">
            <a:extLst>
              <a:ext uri="{28A0092B-C50C-407E-A947-70E740481C1C}">
                <a14:useLocalDpi xmlns:a14="http://schemas.microsoft.com/office/drawing/2010/main" val="0"/>
              </a:ext>
            </a:extLst>
          </a:blip>
          <a:srcRect r="3724" b="8393"/>
          <a:stretch/>
        </p:blipFill>
        <p:spPr>
          <a:xfrm>
            <a:off x="8079356" y="2238854"/>
            <a:ext cx="3661195" cy="3483635"/>
          </a:xfrm>
          <a:prstGeom prst="rect">
            <a:avLst/>
          </a:prstGeom>
        </p:spPr>
      </p:pic>
    </p:spTree>
    <p:extLst>
      <p:ext uri="{BB962C8B-B14F-4D97-AF65-F5344CB8AC3E}">
        <p14:creationId xmlns:p14="http://schemas.microsoft.com/office/powerpoint/2010/main" val="304506002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 xmlns:a16="http://schemas.microsoft.com/office/drawing/2014/main" id="{3DBE5B43-A8DF-4E6E-9607-3FE01DC6340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462092" y="490290"/>
            <a:ext cx="6041317" cy="6041317"/>
          </a:xfrm>
          <a:prstGeom prst="rect">
            <a:avLst/>
          </a:prstGeom>
          <a:noFill/>
          <a:effectLst>
            <a:glow rad="127000">
              <a:schemeClr val="accent1">
                <a:alpha val="0"/>
              </a:schemeClr>
            </a:glow>
            <a:outerShdw dist="50800" sx="1000" sy="1000" algn="ctr" rotWithShape="0">
              <a:srgbClr val="000000"/>
            </a:outerShdw>
          </a:effectLst>
        </p:spPr>
      </p:pic>
      <p:sp>
        <p:nvSpPr>
          <p:cNvPr id="2" name="Title 1"/>
          <p:cNvSpPr>
            <a:spLocks noGrp="1"/>
          </p:cNvSpPr>
          <p:nvPr>
            <p:ph type="title"/>
          </p:nvPr>
        </p:nvSpPr>
        <p:spPr/>
        <p:txBody>
          <a:bodyPr/>
          <a:lstStyle/>
          <a:p>
            <a:r>
              <a:rPr lang="en-GB" dirty="0"/>
              <a:t>World Federation of Insurance intermediaries </a:t>
            </a:r>
            <a:br>
              <a:rPr lang="en-GB" dirty="0"/>
            </a:br>
            <a:endParaRPr lang="en-GB" sz="2400" dirty="0"/>
          </a:p>
        </p:txBody>
      </p:sp>
      <p:sp>
        <p:nvSpPr>
          <p:cNvPr id="3" name="Content Placeholder 2"/>
          <p:cNvSpPr>
            <a:spLocks noGrp="1"/>
          </p:cNvSpPr>
          <p:nvPr>
            <p:ph type="body" sz="quarter" idx="10"/>
          </p:nvPr>
        </p:nvSpPr>
        <p:spPr/>
        <p:txBody>
          <a:bodyPr>
            <a:normAutofit/>
          </a:bodyPr>
          <a:lstStyle/>
          <a:p>
            <a:pPr lvl="1">
              <a:buFont typeface="Wingdings" panose="05000000000000000000" pitchFamily="2" charset="2"/>
              <a:buChar char="ü"/>
            </a:pPr>
            <a:r>
              <a:rPr lang="en-GB" sz="1800" dirty="0"/>
              <a:t>Founded in 1999</a:t>
            </a:r>
          </a:p>
          <a:p>
            <a:pPr lvl="1">
              <a:buFont typeface="Wingdings" panose="05000000000000000000" pitchFamily="2" charset="2"/>
              <a:buChar char="ü"/>
            </a:pPr>
            <a:endParaRPr lang="en-GB" sz="1800" dirty="0"/>
          </a:p>
          <a:p>
            <a:pPr lvl="0">
              <a:buFont typeface="Wingdings" panose="05000000000000000000" pitchFamily="2" charset="2"/>
              <a:buChar char="ü"/>
            </a:pPr>
            <a:r>
              <a:rPr lang="en-GB" sz="2000" dirty="0">
                <a:solidFill>
                  <a:schemeClr val="accent5">
                    <a:lumMod val="50000"/>
                  </a:schemeClr>
                </a:solidFill>
              </a:rPr>
              <a:t>Sole representative of insurance intermediaries with international institutions</a:t>
            </a:r>
          </a:p>
          <a:p>
            <a:pPr lvl="0">
              <a:buFont typeface="Wingdings" panose="05000000000000000000" pitchFamily="2" charset="2"/>
              <a:buChar char="ü"/>
            </a:pPr>
            <a:endParaRPr lang="fr-BE" sz="2000" dirty="0">
              <a:latin typeface="Aller Light"/>
              <a:ea typeface="A-OTF Shin Go Pro L" panose="020B0300000000000000" pitchFamily="34" charset="-128"/>
            </a:endParaRPr>
          </a:p>
          <a:p>
            <a:pPr lvl="0">
              <a:buFont typeface="Wingdings" panose="05000000000000000000" pitchFamily="2" charset="2"/>
              <a:buChar char="ü"/>
            </a:pPr>
            <a:r>
              <a:rPr lang="en-GB" sz="2000" dirty="0"/>
              <a:t> </a:t>
            </a:r>
            <a:r>
              <a:rPr lang="en-GB" sz="2000" dirty="0">
                <a:ea typeface="Times New Roman" pitchFamily="18" charset="0"/>
                <a:cs typeface="Arial" pitchFamily="34" charset="0"/>
              </a:rPr>
              <a:t>5 Regional Chapters</a:t>
            </a:r>
          </a:p>
          <a:p>
            <a:pPr lvl="0">
              <a:buFont typeface="Wingdings" panose="05000000000000000000" pitchFamily="2" charset="2"/>
              <a:buChar char="ü"/>
            </a:pPr>
            <a:endParaRPr lang="en-GB" sz="2000" dirty="0">
              <a:ea typeface="Times New Roman" pitchFamily="18" charset="0"/>
              <a:cs typeface="Arial" pitchFamily="34" charset="0"/>
            </a:endParaRPr>
          </a:p>
          <a:p>
            <a:pPr lvl="0">
              <a:buFont typeface="Wingdings" panose="05000000000000000000" pitchFamily="2" charset="2"/>
              <a:buChar char="ü"/>
            </a:pPr>
            <a:r>
              <a:rPr lang="en-GB" sz="2000" dirty="0">
                <a:solidFill>
                  <a:schemeClr val="tx1">
                    <a:lumMod val="75000"/>
                    <a:lumOff val="25000"/>
                  </a:schemeClr>
                </a:solidFill>
                <a:ea typeface="Times New Roman" pitchFamily="18" charset="0"/>
                <a:cs typeface="Arial" pitchFamily="34" charset="0"/>
              </a:rPr>
              <a:t>100 national associations of insurance agents and brokers in over 80 countries across the world. </a:t>
            </a:r>
          </a:p>
          <a:p>
            <a:pPr lvl="0">
              <a:buFont typeface="Wingdings" panose="05000000000000000000" pitchFamily="2" charset="2"/>
              <a:buChar char="ü"/>
            </a:pPr>
            <a:endParaRPr lang="en-GB" sz="2000" dirty="0">
              <a:ea typeface="Times New Roman" pitchFamily="18" charset="0"/>
              <a:cs typeface="Arial" pitchFamily="34" charset="0"/>
            </a:endParaRPr>
          </a:p>
          <a:p>
            <a:endParaRPr lang="en-GB" dirty="0"/>
          </a:p>
        </p:txBody>
      </p:sp>
    </p:spTree>
    <p:extLst>
      <p:ext uri="{BB962C8B-B14F-4D97-AF65-F5344CB8AC3E}">
        <p14:creationId xmlns:p14="http://schemas.microsoft.com/office/powerpoint/2010/main" val="154410255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6944" y="2820838"/>
            <a:ext cx="3588588" cy="3735238"/>
          </a:xfrm>
        </p:spPr>
        <p:txBody>
          <a:bodyPr anchor="ctr">
            <a:noAutofit/>
          </a:bodyPr>
          <a:lstStyle/>
          <a:p>
            <a:pPr algn="l"/>
            <a:r>
              <a:rPr lang="en-GB" sz="2800" i="1" dirty="0">
                <a:latin typeface="Calibri" panose="020F0502020204030204" pitchFamily="34" charset="0"/>
                <a:ea typeface="Calibri" panose="020F0502020204030204" pitchFamily="34" charset="0"/>
              </a:rPr>
              <a:t>Promoting good conduct in insurance distribution…</a:t>
            </a:r>
            <a:br>
              <a:rPr lang="en-GB" sz="2800" i="1" dirty="0">
                <a:latin typeface="Calibri" panose="020F0502020204030204" pitchFamily="34" charset="0"/>
                <a:ea typeface="Calibri" panose="020F0502020204030204" pitchFamily="34" charset="0"/>
              </a:rPr>
            </a:br>
            <a:r>
              <a:rPr lang="en-GB" sz="2800" i="1" dirty="0">
                <a:latin typeface="Calibri" panose="020F0502020204030204" pitchFamily="34" charset="0"/>
                <a:ea typeface="Calibri" panose="020F0502020204030204" pitchFamily="34" charset="0"/>
              </a:rPr>
              <a:t>“By promoting good regulation on conduct “</a:t>
            </a:r>
            <a:r>
              <a:rPr lang="en-US" sz="2800" dirty="0"/>
              <a:t/>
            </a:r>
            <a:br>
              <a:rPr lang="en-US" sz="2800" dirty="0"/>
            </a:br>
            <a:r>
              <a:rPr lang="en-US" sz="2000" dirty="0"/>
              <a:t>		</a:t>
            </a:r>
            <a:r>
              <a:rPr lang="en-GB" sz="4000" dirty="0"/>
              <a:t/>
            </a:r>
            <a:br>
              <a:rPr lang="en-GB" sz="4000" dirty="0"/>
            </a:br>
            <a:r>
              <a:rPr lang="fr-BE" sz="2000" dirty="0"/>
              <a:t>Nic De Maesschalck </a:t>
            </a:r>
            <a:r>
              <a:rPr lang="en-US" sz="2000" dirty="0"/>
              <a:t> </a:t>
            </a:r>
            <a:r>
              <a:rPr lang="en-GB" sz="2000" dirty="0"/>
              <a:t/>
            </a:r>
            <a:br>
              <a:rPr lang="en-GB" sz="2000" dirty="0"/>
            </a:br>
            <a:r>
              <a:rPr lang="en-GB" sz="2000" dirty="0"/>
              <a:t>Director</a:t>
            </a:r>
            <a:r>
              <a:rPr lang="en-US" sz="2000" dirty="0"/>
              <a:t/>
            </a:r>
            <a:br>
              <a:rPr lang="en-US" sz="2000" dirty="0"/>
            </a:br>
            <a:r>
              <a:rPr lang="en-US" sz="2000" dirty="0"/>
              <a:t>World Federation  of Insurance Intermediaries </a:t>
            </a:r>
            <a:r>
              <a:rPr lang="en-US" sz="2000" dirty="0">
                <a:solidFill>
                  <a:srgbClr val="00B0F0"/>
                </a:solidFill>
              </a:rPr>
              <a:t>WFII </a:t>
            </a:r>
            <a:r>
              <a:rPr lang="en-US" sz="2000" dirty="0"/>
              <a:t>    </a:t>
            </a:r>
            <a:endParaRPr lang="fr-BE" sz="4000" dirty="0"/>
          </a:p>
        </p:txBody>
      </p:sp>
      <p:sp>
        <p:nvSpPr>
          <p:cNvPr id="3" name="Subtitle 2"/>
          <p:cNvSpPr>
            <a:spLocks noGrp="1"/>
          </p:cNvSpPr>
          <p:nvPr>
            <p:ph type="subTitle" idx="4294967295"/>
          </p:nvPr>
        </p:nvSpPr>
        <p:spPr>
          <a:xfrm>
            <a:off x="4615133" y="886363"/>
            <a:ext cx="3579962" cy="1651959"/>
          </a:xfrm>
        </p:spPr>
        <p:txBody>
          <a:bodyPr>
            <a:normAutofit fontScale="92500" lnSpcReduction="10000"/>
          </a:bodyPr>
          <a:lstStyle/>
          <a:p>
            <a:pPr marL="0" indent="0" algn="r">
              <a:buNone/>
            </a:pPr>
            <a:r>
              <a:rPr lang="en-US" sz="3200" dirty="0">
                <a:solidFill>
                  <a:srgbClr val="FFC000"/>
                </a:solidFill>
                <a:latin typeface="+mj-lt"/>
              </a:rPr>
              <a:t>IAIS Global Seminar London Panel on </a:t>
            </a:r>
            <a:r>
              <a:rPr lang="en-GB" sz="3200" dirty="0">
                <a:solidFill>
                  <a:srgbClr val="FFC000"/>
                </a:solidFill>
                <a:latin typeface="+mj-lt"/>
              </a:rPr>
              <a:t>Conduct of Business</a:t>
            </a:r>
            <a:r>
              <a:rPr lang="en-US" sz="3200" dirty="0">
                <a:solidFill>
                  <a:srgbClr val="FFC000"/>
                </a:solidFill>
                <a:latin typeface="+mj-lt"/>
              </a:rPr>
              <a:t> 30 June 2017</a:t>
            </a:r>
            <a:endParaRPr lang="fr-BE" sz="4000" dirty="0">
              <a:solidFill>
                <a:srgbClr val="FFC000"/>
              </a:solidFill>
              <a:latin typeface="+mj-lt"/>
            </a:endParaRPr>
          </a:p>
        </p:txBody>
      </p:sp>
    </p:spTree>
    <p:extLst>
      <p:ext uri="{BB962C8B-B14F-4D97-AF65-F5344CB8AC3E}">
        <p14:creationId xmlns:p14="http://schemas.microsoft.com/office/powerpoint/2010/main" val="267928173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8819" y="864079"/>
            <a:ext cx="5381445" cy="5381445"/>
          </a:xfrm>
          <a:prstGeom prst="rect">
            <a:avLst/>
          </a:prstGeom>
        </p:spPr>
      </p:pic>
      <p:sp>
        <p:nvSpPr>
          <p:cNvPr id="2" name="TextBox 1"/>
          <p:cNvSpPr txBox="1"/>
          <p:nvPr/>
        </p:nvSpPr>
        <p:spPr>
          <a:xfrm>
            <a:off x="802602" y="2876564"/>
            <a:ext cx="3236976" cy="769441"/>
          </a:xfrm>
          <a:prstGeom prst="rect">
            <a:avLst/>
          </a:prstGeom>
          <a:noFill/>
        </p:spPr>
        <p:txBody>
          <a:bodyPr wrap="square" rtlCol="0">
            <a:spAutoFit/>
          </a:bodyPr>
          <a:lstStyle/>
          <a:p>
            <a:r>
              <a:rPr lang="en-GB" sz="4400" dirty="0">
                <a:solidFill>
                  <a:srgbClr val="00B0F0"/>
                </a:solidFill>
                <a:latin typeface="+mj-lt"/>
              </a:rPr>
              <a:t>Our world …</a:t>
            </a:r>
          </a:p>
        </p:txBody>
      </p:sp>
    </p:spTree>
    <p:extLst>
      <p:ext uri="{BB962C8B-B14F-4D97-AF65-F5344CB8AC3E}">
        <p14:creationId xmlns:p14="http://schemas.microsoft.com/office/powerpoint/2010/main" val="210175578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69342" y="1854021"/>
            <a:ext cx="11424249" cy="4546600"/>
          </a:xfrm>
        </p:spPr>
        <p:txBody>
          <a:bodyPr>
            <a:normAutofit fontScale="85000" lnSpcReduction="20000"/>
          </a:bodyPr>
          <a:lstStyle/>
          <a:p>
            <a:pPr>
              <a:buNone/>
            </a:pPr>
            <a:endParaRPr lang="fy-NL" sz="1600" b="1" dirty="0">
              <a:solidFill>
                <a:schemeClr val="tx1">
                  <a:lumMod val="75000"/>
                  <a:lumOff val="25000"/>
                </a:schemeClr>
              </a:solidFill>
            </a:endParaRPr>
          </a:p>
          <a:p>
            <a:pPr>
              <a:buNone/>
            </a:pPr>
            <a:r>
              <a:rPr lang="fy-NL" sz="1800" b="1" dirty="0">
                <a:solidFill>
                  <a:schemeClr val="tx1">
                    <a:lumMod val="75000"/>
                    <a:lumOff val="25000"/>
                  </a:schemeClr>
                </a:solidFill>
              </a:rPr>
              <a:t>The Principle:</a:t>
            </a:r>
            <a:r>
              <a:rPr lang="en-US" sz="1800" b="1" dirty="0">
                <a:solidFill>
                  <a:schemeClr val="tx1">
                    <a:lumMod val="75000"/>
                    <a:lumOff val="25000"/>
                  </a:schemeClr>
                </a:solidFill>
              </a:rPr>
              <a:t> </a:t>
            </a:r>
            <a:r>
              <a:rPr lang="en-US" sz="1800" b="1" i="1" dirty="0">
                <a:solidFill>
                  <a:schemeClr val="tx1">
                    <a:lumMod val="75000"/>
                    <a:lumOff val="25000"/>
                  </a:schemeClr>
                </a:solidFill>
              </a:rPr>
              <a:t>The supervisor sets and enforces requirements for the conduct of insurance I </a:t>
            </a:r>
            <a:r>
              <a:rPr lang="en-US" sz="1800" b="1" i="1" dirty="0" err="1">
                <a:solidFill>
                  <a:schemeClr val="tx1">
                    <a:lumMod val="75000"/>
                    <a:lumOff val="25000"/>
                  </a:schemeClr>
                </a:solidFill>
              </a:rPr>
              <a:t>ntermediaries</a:t>
            </a:r>
            <a:r>
              <a:rPr lang="en-US" sz="1800" b="1" i="1" dirty="0">
                <a:solidFill>
                  <a:schemeClr val="tx1">
                    <a:lumMod val="75000"/>
                    <a:lumOff val="25000"/>
                  </a:schemeClr>
                </a:solidFill>
              </a:rPr>
              <a:t>, to ensure that they conduct business in a professional and transparent manner. </a:t>
            </a:r>
          </a:p>
          <a:p>
            <a:pPr>
              <a:buNone/>
            </a:pPr>
            <a:r>
              <a:rPr lang="en-US" sz="1800" b="1" dirty="0">
                <a:solidFill>
                  <a:schemeClr val="tx1">
                    <a:lumMod val="75000"/>
                    <a:lumOff val="25000"/>
                  </a:schemeClr>
                </a:solidFill>
              </a:rPr>
              <a:t>Standards:</a:t>
            </a:r>
          </a:p>
          <a:p>
            <a:pPr>
              <a:buNone/>
            </a:pPr>
            <a:r>
              <a:rPr lang="en-US" sz="1800" dirty="0">
                <a:solidFill>
                  <a:schemeClr val="tx1">
                    <a:lumMod val="75000"/>
                    <a:lumOff val="25000"/>
                  </a:schemeClr>
                </a:solidFill>
              </a:rPr>
              <a:t>18.1</a:t>
            </a:r>
            <a:r>
              <a:rPr lang="en-US" sz="1800" b="1" dirty="0">
                <a:solidFill>
                  <a:schemeClr val="tx1">
                    <a:lumMod val="75000"/>
                    <a:lumOff val="25000"/>
                  </a:schemeClr>
                </a:solidFill>
              </a:rPr>
              <a:t>	</a:t>
            </a:r>
            <a:r>
              <a:rPr lang="en-US" sz="1800" dirty="0">
                <a:solidFill>
                  <a:schemeClr val="tx1">
                    <a:lumMod val="75000"/>
                    <a:lumOff val="25000"/>
                  </a:schemeClr>
                </a:solidFill>
              </a:rPr>
              <a:t>The supervisor ensures that insurance intermediaries are required to be licensed.</a:t>
            </a:r>
          </a:p>
          <a:p>
            <a:pPr>
              <a:buNone/>
            </a:pPr>
            <a:r>
              <a:rPr lang="fy-NL" sz="1800" dirty="0">
                <a:solidFill>
                  <a:schemeClr val="tx1">
                    <a:lumMod val="75000"/>
                    <a:lumOff val="25000"/>
                  </a:schemeClr>
                </a:solidFill>
              </a:rPr>
              <a:t>18.2</a:t>
            </a:r>
            <a:r>
              <a:rPr lang="en-US" sz="1800" dirty="0">
                <a:solidFill>
                  <a:schemeClr val="tx1">
                    <a:lumMod val="75000"/>
                    <a:lumOff val="25000"/>
                  </a:schemeClr>
                </a:solidFill>
              </a:rPr>
              <a:t>	The supervisor ensures that insurance intermediaries licensed in its 	jurisdiction are subject 	to ongoing supervisory review.</a:t>
            </a:r>
          </a:p>
          <a:p>
            <a:pPr>
              <a:buNone/>
            </a:pPr>
            <a:r>
              <a:rPr lang="en-US" sz="1800" dirty="0">
                <a:solidFill>
                  <a:schemeClr val="tx1">
                    <a:lumMod val="75000"/>
                    <a:lumOff val="25000"/>
                  </a:schemeClr>
                </a:solidFill>
              </a:rPr>
              <a:t>18.3 	The supervisor requires insurance intermediaries to possess appropriate levels of 	professional knowledge and experience, integrity                          	and competence.</a:t>
            </a:r>
          </a:p>
          <a:p>
            <a:pPr>
              <a:buNone/>
            </a:pPr>
            <a:r>
              <a:rPr lang="fy-NL" sz="1800" dirty="0">
                <a:solidFill>
                  <a:schemeClr val="tx1">
                    <a:lumMod val="75000"/>
                    <a:lumOff val="25000"/>
                  </a:schemeClr>
                </a:solidFill>
              </a:rPr>
              <a:t>18.4</a:t>
            </a:r>
            <a:r>
              <a:rPr lang="en-US" sz="1800" dirty="0">
                <a:solidFill>
                  <a:schemeClr val="tx1">
                    <a:lumMod val="75000"/>
                    <a:lumOff val="25000"/>
                  </a:schemeClr>
                </a:solidFill>
              </a:rPr>
              <a:t> 	The supervisor requires that insurance intermediaries apply appropriate corporate governance.</a:t>
            </a:r>
            <a:endParaRPr lang="fr-BE" sz="1800" dirty="0"/>
          </a:p>
          <a:p>
            <a:pPr>
              <a:buNone/>
            </a:pPr>
            <a:r>
              <a:rPr lang="en-US" sz="1800" dirty="0">
                <a:solidFill>
                  <a:schemeClr val="tx1">
                    <a:lumMod val="75000"/>
                    <a:lumOff val="25000"/>
                  </a:schemeClr>
                </a:solidFill>
              </a:rPr>
              <a:t>18.5	The supervisor requires insurance intermediaries to disclose to customers, at a minimum:</a:t>
            </a:r>
            <a:endParaRPr lang="fr-BE" sz="1800" dirty="0">
              <a:solidFill>
                <a:schemeClr val="tx1">
                  <a:lumMod val="75000"/>
                  <a:lumOff val="25000"/>
                </a:schemeClr>
              </a:solidFill>
            </a:endParaRPr>
          </a:p>
          <a:p>
            <a:pPr lvl="2">
              <a:buFont typeface="Wingdings" panose="05000000000000000000" pitchFamily="2" charset="2"/>
              <a:buChar char="§"/>
            </a:pPr>
            <a:r>
              <a:rPr lang="en-US" sz="1800" dirty="0">
                <a:solidFill>
                  <a:schemeClr val="tx1">
                    <a:lumMod val="75000"/>
                    <a:lumOff val="25000"/>
                  </a:schemeClr>
                </a:solidFill>
              </a:rPr>
              <a:t>the terms and conditions of business between themselves and the customer;</a:t>
            </a:r>
            <a:endParaRPr lang="fr-BE" sz="1800" dirty="0">
              <a:solidFill>
                <a:schemeClr val="tx1">
                  <a:lumMod val="75000"/>
                  <a:lumOff val="25000"/>
                </a:schemeClr>
              </a:solidFill>
            </a:endParaRPr>
          </a:p>
          <a:p>
            <a:pPr lvl="2">
              <a:buFont typeface="Wingdings" panose="05000000000000000000" pitchFamily="2" charset="2"/>
              <a:buChar char="§"/>
            </a:pPr>
            <a:r>
              <a:rPr lang="en-US" sz="1800" dirty="0">
                <a:solidFill>
                  <a:schemeClr val="tx1">
                    <a:lumMod val="75000"/>
                    <a:lumOff val="25000"/>
                  </a:schemeClr>
                </a:solidFill>
              </a:rPr>
              <a:t>the relationship they have with the insurers with whom they deal; and</a:t>
            </a:r>
            <a:endParaRPr lang="fr-BE" sz="1800" dirty="0">
              <a:solidFill>
                <a:schemeClr val="tx1">
                  <a:lumMod val="75000"/>
                  <a:lumOff val="25000"/>
                </a:schemeClr>
              </a:solidFill>
            </a:endParaRPr>
          </a:p>
          <a:p>
            <a:pPr lvl="2">
              <a:buFont typeface="Wingdings" panose="05000000000000000000" pitchFamily="2" charset="2"/>
              <a:buChar char="§"/>
            </a:pPr>
            <a:r>
              <a:rPr lang="en-US" sz="1800" dirty="0">
                <a:solidFill>
                  <a:schemeClr val="tx1">
                    <a:lumMod val="75000"/>
                    <a:lumOff val="25000"/>
                  </a:schemeClr>
                </a:solidFill>
              </a:rPr>
              <a:t>information on the basis on which they are remunerated where a potential conflict of interest exists.</a:t>
            </a:r>
            <a:endParaRPr lang="fr-BE" sz="1800" dirty="0">
              <a:solidFill>
                <a:schemeClr val="tx1">
                  <a:lumMod val="75000"/>
                  <a:lumOff val="25000"/>
                </a:schemeClr>
              </a:solidFill>
            </a:endParaRPr>
          </a:p>
          <a:p>
            <a:pPr>
              <a:buNone/>
            </a:pPr>
            <a:r>
              <a:rPr lang="en-US" sz="1800" dirty="0">
                <a:solidFill>
                  <a:schemeClr val="tx1">
                    <a:lumMod val="75000"/>
                    <a:lumOff val="25000"/>
                  </a:schemeClr>
                </a:solidFill>
              </a:rPr>
              <a:t>18.6	The supervisor requires an insurance intermediary who handles client monies to have sufficient safeguards in place to protect these 	funds.</a:t>
            </a:r>
            <a:endParaRPr lang="fr-BE" sz="1800" dirty="0">
              <a:solidFill>
                <a:schemeClr val="tx1">
                  <a:lumMod val="75000"/>
                  <a:lumOff val="25000"/>
                </a:schemeClr>
              </a:solidFill>
            </a:endParaRPr>
          </a:p>
          <a:p>
            <a:pPr>
              <a:buNone/>
            </a:pPr>
            <a:r>
              <a:rPr lang="en-US" sz="1800" dirty="0">
                <a:solidFill>
                  <a:schemeClr val="tx1">
                    <a:lumMod val="75000"/>
                    <a:lumOff val="25000"/>
                  </a:schemeClr>
                </a:solidFill>
              </a:rPr>
              <a:t>18.7   	The supervisor takes appropriate supervisory action against licensed insurance intermediaries, where necessary, and has powers to 	take action against those individuals or entities that are carrying on insurance intermediation without the necessary license</a:t>
            </a:r>
            <a:r>
              <a:rPr lang="en-US" dirty="0">
                <a:solidFill>
                  <a:schemeClr val="tx1">
                    <a:lumMod val="75000"/>
                    <a:lumOff val="25000"/>
                  </a:schemeClr>
                </a:solidFill>
              </a:rPr>
              <a:t>.</a:t>
            </a:r>
            <a:endParaRPr lang="fr-BE" dirty="0"/>
          </a:p>
          <a:p>
            <a:endParaRPr lang="en-GB" dirty="0"/>
          </a:p>
        </p:txBody>
      </p:sp>
      <p:sp>
        <p:nvSpPr>
          <p:cNvPr id="2" name="Title 1"/>
          <p:cNvSpPr>
            <a:spLocks noGrp="1"/>
          </p:cNvSpPr>
          <p:nvPr>
            <p:ph type="title"/>
          </p:nvPr>
        </p:nvSpPr>
        <p:spPr>
          <a:xfrm>
            <a:off x="1224951" y="301925"/>
            <a:ext cx="10515600" cy="638505"/>
          </a:xfrm>
        </p:spPr>
        <p:txBody>
          <a:bodyPr>
            <a:normAutofit fontScale="90000"/>
          </a:bodyPr>
          <a:lstStyle/>
          <a:p>
            <a:r>
              <a:rPr lang="en-GB" dirty="0"/>
              <a:t>IAIS ICP 18 Intermediaries  </a:t>
            </a:r>
          </a:p>
        </p:txBody>
      </p:sp>
      <p:sp>
        <p:nvSpPr>
          <p:cNvPr id="5" name="Espace réservé du texte 4">
            <a:extLst>
              <a:ext uri="{FF2B5EF4-FFF2-40B4-BE49-F238E27FC236}">
                <a16:creationId xmlns="" xmlns:a16="http://schemas.microsoft.com/office/drawing/2014/main" id="{60BB9F2C-199F-46BD-ABEA-9EECF42A7425}"/>
              </a:ext>
            </a:extLst>
          </p:cNvPr>
          <p:cNvSpPr>
            <a:spLocks noGrp="1"/>
          </p:cNvSpPr>
          <p:nvPr>
            <p:ph type="body" sz="quarter" idx="12"/>
          </p:nvPr>
        </p:nvSpPr>
        <p:spPr>
          <a:xfrm>
            <a:off x="2069501" y="1009811"/>
            <a:ext cx="9671050" cy="628180"/>
          </a:xfrm>
        </p:spPr>
        <p:txBody>
          <a:bodyPr/>
          <a:lstStyle/>
          <a:p>
            <a:endParaRPr lang="fr-BE"/>
          </a:p>
        </p:txBody>
      </p:sp>
      <p:sp>
        <p:nvSpPr>
          <p:cNvPr id="4" name="Slide Number Placeholder 3"/>
          <p:cNvSpPr>
            <a:spLocks noGrp="1"/>
          </p:cNvSpPr>
          <p:nvPr>
            <p:ph type="sldNum" sz="quarter" idx="12"/>
          </p:nvPr>
        </p:nvSpPr>
        <p:spPr>
          <a:xfrm>
            <a:off x="0" y="0"/>
            <a:ext cx="0" cy="0"/>
          </a:xfrm>
        </p:spPr>
        <p:txBody>
          <a:bodyPr/>
          <a:lstStyle/>
          <a:p>
            <a:pPr>
              <a:defRPr/>
            </a:pPr>
            <a:r>
              <a:rPr lang="fr-FR" dirty="0"/>
              <a:t> </a:t>
            </a:r>
          </a:p>
        </p:txBody>
      </p:sp>
    </p:spTree>
    <p:extLst>
      <p:ext uri="{BB962C8B-B14F-4D97-AF65-F5344CB8AC3E}">
        <p14:creationId xmlns:p14="http://schemas.microsoft.com/office/powerpoint/2010/main" val="253547921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 xmlns:a16="http://schemas.microsoft.com/office/drawing/2014/main" id="{98BFCE68-C144-4A8E-B260-D2C8C9758A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7391" y="2274046"/>
            <a:ext cx="3979926" cy="3979926"/>
          </a:xfrm>
          <a:prstGeom prst="rect">
            <a:avLst/>
          </a:prstGeom>
        </p:spPr>
      </p:pic>
      <p:sp>
        <p:nvSpPr>
          <p:cNvPr id="3" name="Content Placeholder 2">
            <a:extLst>
              <a:ext uri="{FF2B5EF4-FFF2-40B4-BE49-F238E27FC236}">
                <a16:creationId xmlns="" xmlns:a16="http://schemas.microsoft.com/office/drawing/2014/main" id="{4F2D952A-8A1A-4295-AC0F-876B25D711AD}"/>
              </a:ext>
            </a:extLst>
          </p:cNvPr>
          <p:cNvSpPr>
            <a:spLocks noGrp="1"/>
          </p:cNvSpPr>
          <p:nvPr>
            <p:ph type="body" sz="quarter" idx="10"/>
          </p:nvPr>
        </p:nvSpPr>
        <p:spPr/>
        <p:txBody>
          <a:bodyPr/>
          <a:lstStyle/>
          <a:p>
            <a:r>
              <a:rPr lang="en-GB" sz="2800" dirty="0"/>
              <a:t>With realism and proportionality, </a:t>
            </a:r>
          </a:p>
          <a:p>
            <a:r>
              <a:rPr lang="en-GB" sz="2800" dirty="0"/>
              <a:t>eye for administrative burden and  </a:t>
            </a:r>
          </a:p>
          <a:p>
            <a:r>
              <a:rPr lang="en-GB" sz="2800" dirty="0"/>
              <a:t>taking into account the following points:</a:t>
            </a:r>
          </a:p>
        </p:txBody>
      </p:sp>
      <p:sp>
        <p:nvSpPr>
          <p:cNvPr id="2" name="Title 1">
            <a:extLst>
              <a:ext uri="{FF2B5EF4-FFF2-40B4-BE49-F238E27FC236}">
                <a16:creationId xmlns="" xmlns:a16="http://schemas.microsoft.com/office/drawing/2014/main" id="{C1D752C1-E2C9-4E09-A995-0E4DE1B2C766}"/>
              </a:ext>
            </a:extLst>
          </p:cNvPr>
          <p:cNvSpPr>
            <a:spLocks noGrp="1"/>
          </p:cNvSpPr>
          <p:nvPr>
            <p:ph type="title"/>
          </p:nvPr>
        </p:nvSpPr>
        <p:spPr/>
        <p:txBody>
          <a:bodyPr>
            <a:normAutofit/>
          </a:bodyPr>
          <a:lstStyle/>
          <a:p>
            <a:r>
              <a:rPr lang="en-GB" sz="3200" dirty="0"/>
              <a:t>Implementation</a:t>
            </a:r>
          </a:p>
        </p:txBody>
      </p:sp>
      <p:sp>
        <p:nvSpPr>
          <p:cNvPr id="4" name="Espace réservé du texte 3">
            <a:extLst>
              <a:ext uri="{FF2B5EF4-FFF2-40B4-BE49-F238E27FC236}">
                <a16:creationId xmlns="" xmlns:a16="http://schemas.microsoft.com/office/drawing/2014/main" id="{EF654902-33FE-44F1-AAC9-73DA4A4149AB}"/>
              </a:ext>
            </a:extLst>
          </p:cNvPr>
          <p:cNvSpPr>
            <a:spLocks noGrp="1"/>
          </p:cNvSpPr>
          <p:nvPr>
            <p:ph type="body" sz="quarter" idx="12"/>
          </p:nvPr>
        </p:nvSpPr>
        <p:spPr/>
        <p:txBody>
          <a:bodyPr/>
          <a:lstStyle/>
          <a:p>
            <a:endParaRPr lang="fr-BE"/>
          </a:p>
        </p:txBody>
      </p:sp>
    </p:spTree>
    <p:extLst>
      <p:ext uri="{BB962C8B-B14F-4D97-AF65-F5344CB8AC3E}">
        <p14:creationId xmlns:p14="http://schemas.microsoft.com/office/powerpoint/2010/main" val="761631769"/>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62B2B95-50F1-43C7-935F-A4C92849A443}"/>
              </a:ext>
            </a:extLst>
          </p:cNvPr>
          <p:cNvSpPr>
            <a:spLocks noGrp="1"/>
          </p:cNvSpPr>
          <p:nvPr>
            <p:ph type="body" sz="quarter" idx="10"/>
          </p:nvPr>
        </p:nvSpPr>
        <p:spPr>
          <a:xfrm>
            <a:off x="828287" y="1707372"/>
            <a:ext cx="10912264" cy="3735896"/>
          </a:xfrm>
        </p:spPr>
        <p:txBody>
          <a:bodyPr/>
          <a:lstStyle/>
          <a:p>
            <a:pPr marL="0" indent="0" algn="ctr">
              <a:buNone/>
            </a:pPr>
            <a:r>
              <a:rPr lang="en-US" sz="2800" dirty="0">
                <a:latin typeface="Corbel" panose="020B0503020204020204" pitchFamily="34" charset="0"/>
                <a:cs typeface="Clear Sans Medium" panose="020B0603030202020304" pitchFamily="34" charset="0"/>
              </a:rPr>
              <a:t>Insurance Based Investment Products</a:t>
            </a:r>
            <a:br>
              <a:rPr lang="en-US" sz="2800" dirty="0">
                <a:latin typeface="Corbel" panose="020B0503020204020204" pitchFamily="34" charset="0"/>
                <a:cs typeface="Clear Sans Medium" panose="020B0603030202020304" pitchFamily="34" charset="0"/>
              </a:rPr>
            </a:br>
            <a:r>
              <a:rPr lang="en-US" sz="2800" dirty="0">
                <a:solidFill>
                  <a:schemeClr val="tx2">
                    <a:lumMod val="75000"/>
                  </a:schemeClr>
                </a:solidFill>
                <a:latin typeface="Corbel" panose="020B0503020204020204" pitchFamily="34" charset="0"/>
                <a:cs typeface="Clear Sans Medium" panose="020B0603030202020304" pitchFamily="34" charset="0"/>
              </a:rPr>
              <a:t>vs </a:t>
            </a:r>
            <a:r>
              <a:rPr lang="en-US" sz="2800" dirty="0">
                <a:latin typeface="Corbel" panose="020B0503020204020204" pitchFamily="34" charset="0"/>
                <a:cs typeface="Clear Sans Medium" panose="020B0603030202020304" pitchFamily="34" charset="0"/>
              </a:rPr>
              <a:t/>
            </a:r>
            <a:br>
              <a:rPr lang="en-US" sz="2800" dirty="0">
                <a:latin typeface="Corbel" panose="020B0503020204020204" pitchFamily="34" charset="0"/>
                <a:cs typeface="Clear Sans Medium" panose="020B0603030202020304" pitchFamily="34" charset="0"/>
              </a:rPr>
            </a:br>
            <a:r>
              <a:rPr lang="en-US" sz="2800" dirty="0">
                <a:latin typeface="Corbel" panose="020B0503020204020204" pitchFamily="34" charset="0"/>
                <a:cs typeface="Clear Sans Medium" panose="020B0603030202020304" pitchFamily="34" charset="0"/>
              </a:rPr>
              <a:t>Non-Life/pure life</a:t>
            </a:r>
            <a:endParaRPr lang="en-GB" sz="2800" dirty="0"/>
          </a:p>
          <a:p>
            <a:pPr marL="0" indent="0" algn="ctr">
              <a:buNone/>
            </a:pPr>
            <a:endParaRPr lang="en-GB" sz="2800" dirty="0"/>
          </a:p>
          <a:p>
            <a:pPr marL="0" indent="0" algn="ctr">
              <a:buNone/>
            </a:pPr>
            <a:r>
              <a:rPr lang="en-GB" sz="2800" dirty="0"/>
              <a:t>Two different worlds, do not copy-paste! </a:t>
            </a:r>
          </a:p>
        </p:txBody>
      </p:sp>
      <p:sp>
        <p:nvSpPr>
          <p:cNvPr id="2" name="Title 1">
            <a:extLst>
              <a:ext uri="{FF2B5EF4-FFF2-40B4-BE49-F238E27FC236}">
                <a16:creationId xmlns="" xmlns:a16="http://schemas.microsoft.com/office/drawing/2014/main" id="{7D0BCFFC-F842-4856-A30E-F6EA81FEB74C}"/>
              </a:ext>
            </a:extLst>
          </p:cNvPr>
          <p:cNvSpPr>
            <a:spLocks noGrp="1"/>
          </p:cNvSpPr>
          <p:nvPr>
            <p:ph type="title"/>
          </p:nvPr>
        </p:nvSpPr>
        <p:spPr/>
        <p:txBody>
          <a:bodyPr>
            <a:normAutofit/>
          </a:bodyPr>
          <a:lstStyle/>
          <a:p>
            <a:r>
              <a:rPr lang="en-GB" sz="3200" dirty="0"/>
              <a:t>Implementation</a:t>
            </a:r>
          </a:p>
        </p:txBody>
      </p:sp>
      <p:sp>
        <p:nvSpPr>
          <p:cNvPr id="4" name="Espace réservé du texte 3">
            <a:extLst>
              <a:ext uri="{FF2B5EF4-FFF2-40B4-BE49-F238E27FC236}">
                <a16:creationId xmlns="" xmlns:a16="http://schemas.microsoft.com/office/drawing/2014/main" id="{13052024-6B80-4552-8837-D97E6F86EE4A}"/>
              </a:ext>
            </a:extLst>
          </p:cNvPr>
          <p:cNvSpPr>
            <a:spLocks noGrp="1"/>
          </p:cNvSpPr>
          <p:nvPr>
            <p:ph type="body" sz="quarter" idx="12"/>
          </p:nvPr>
        </p:nvSpPr>
        <p:spPr/>
        <p:txBody>
          <a:bodyPr/>
          <a:lstStyle/>
          <a:p>
            <a:endParaRPr lang="fr-BE"/>
          </a:p>
        </p:txBody>
      </p:sp>
      <p:pic>
        <p:nvPicPr>
          <p:cNvPr id="6" name="Image 5">
            <a:extLst>
              <a:ext uri="{FF2B5EF4-FFF2-40B4-BE49-F238E27FC236}">
                <a16:creationId xmlns="" xmlns:a16="http://schemas.microsoft.com/office/drawing/2014/main" id="{4BC121E2-CD93-4E47-9FB1-CDA6C1C6BC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7003" y="4646235"/>
            <a:ext cx="3354831" cy="2374679"/>
          </a:xfrm>
          <a:prstGeom prst="rect">
            <a:avLst/>
          </a:prstGeom>
        </p:spPr>
      </p:pic>
    </p:spTree>
    <p:extLst>
      <p:ext uri="{BB962C8B-B14F-4D97-AF65-F5344CB8AC3E}">
        <p14:creationId xmlns:p14="http://schemas.microsoft.com/office/powerpoint/2010/main" val="104602959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973ADA9-128A-4F6F-9D0F-B5DAB3CBC53A}"/>
              </a:ext>
            </a:extLst>
          </p:cNvPr>
          <p:cNvSpPr>
            <a:spLocks noGrp="1"/>
          </p:cNvSpPr>
          <p:nvPr>
            <p:ph type="body" sz="quarter" idx="10"/>
          </p:nvPr>
        </p:nvSpPr>
        <p:spPr>
          <a:xfrm>
            <a:off x="828287" y="1707372"/>
            <a:ext cx="10912264" cy="3735896"/>
          </a:xfrm>
        </p:spPr>
        <p:txBody>
          <a:bodyPr/>
          <a:lstStyle/>
          <a:p>
            <a:pPr marL="0" indent="0" algn="ctr">
              <a:buNone/>
            </a:pPr>
            <a:r>
              <a:rPr lang="en-GB" sz="2800" dirty="0"/>
              <a:t>Commercial line customers </a:t>
            </a:r>
          </a:p>
          <a:p>
            <a:pPr marL="0" indent="0" algn="ctr">
              <a:buNone/>
            </a:pPr>
            <a:r>
              <a:rPr lang="en-GB" sz="2800" dirty="0">
                <a:solidFill>
                  <a:schemeClr val="accent5">
                    <a:lumMod val="50000"/>
                  </a:schemeClr>
                </a:solidFill>
              </a:rPr>
              <a:t>vs</a:t>
            </a:r>
          </a:p>
          <a:p>
            <a:pPr marL="0" indent="0" algn="ctr">
              <a:buNone/>
            </a:pPr>
            <a:r>
              <a:rPr lang="en-GB" sz="2800" dirty="0"/>
              <a:t>Private consumers.</a:t>
            </a:r>
          </a:p>
          <a:p>
            <a:pPr marL="0" indent="0" algn="ctr">
              <a:buNone/>
            </a:pPr>
            <a:endParaRPr lang="en-GB" sz="2800" dirty="0"/>
          </a:p>
          <a:p>
            <a:pPr marL="0" indent="0" algn="ctr">
              <a:buNone/>
            </a:pPr>
            <a:endParaRPr lang="en-GB" sz="2800" dirty="0"/>
          </a:p>
          <a:p>
            <a:pPr marL="0" indent="0" algn="ctr">
              <a:buNone/>
            </a:pPr>
            <a:r>
              <a:rPr lang="en-GB" sz="2800" dirty="0"/>
              <a:t> </a:t>
            </a:r>
          </a:p>
        </p:txBody>
      </p:sp>
      <p:sp>
        <p:nvSpPr>
          <p:cNvPr id="2" name="Title 1">
            <a:extLst>
              <a:ext uri="{FF2B5EF4-FFF2-40B4-BE49-F238E27FC236}">
                <a16:creationId xmlns="" xmlns:a16="http://schemas.microsoft.com/office/drawing/2014/main" id="{0A712D51-BE8D-45E7-A3F1-21E01201B393}"/>
              </a:ext>
            </a:extLst>
          </p:cNvPr>
          <p:cNvSpPr>
            <a:spLocks noGrp="1"/>
          </p:cNvSpPr>
          <p:nvPr>
            <p:ph type="title"/>
          </p:nvPr>
        </p:nvSpPr>
        <p:spPr/>
        <p:txBody>
          <a:bodyPr>
            <a:normAutofit/>
          </a:bodyPr>
          <a:lstStyle/>
          <a:p>
            <a:r>
              <a:rPr lang="en-GB" sz="3200" dirty="0"/>
              <a:t>Implementation</a:t>
            </a:r>
          </a:p>
        </p:txBody>
      </p:sp>
      <p:sp>
        <p:nvSpPr>
          <p:cNvPr id="4" name="Espace réservé du texte 3">
            <a:extLst>
              <a:ext uri="{FF2B5EF4-FFF2-40B4-BE49-F238E27FC236}">
                <a16:creationId xmlns="" xmlns:a16="http://schemas.microsoft.com/office/drawing/2014/main" id="{ED0D17F7-474B-4399-93D3-40AA104E4AE4}"/>
              </a:ext>
            </a:extLst>
          </p:cNvPr>
          <p:cNvSpPr>
            <a:spLocks noGrp="1"/>
          </p:cNvSpPr>
          <p:nvPr>
            <p:ph type="body" sz="quarter" idx="12"/>
          </p:nvPr>
        </p:nvSpPr>
        <p:spPr/>
        <p:txBody>
          <a:bodyPr/>
          <a:lstStyle/>
          <a:p>
            <a:endParaRPr lang="fr-BE"/>
          </a:p>
        </p:txBody>
      </p:sp>
      <p:pic>
        <p:nvPicPr>
          <p:cNvPr id="5" name="Image 4">
            <a:extLst>
              <a:ext uri="{FF2B5EF4-FFF2-40B4-BE49-F238E27FC236}">
                <a16:creationId xmlns="" xmlns:a16="http://schemas.microsoft.com/office/drawing/2014/main" id="{EE0DD6AC-0ECB-4B85-92FF-2A31BA84E5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7003" y="4646235"/>
            <a:ext cx="3354831" cy="2374679"/>
          </a:xfrm>
          <a:prstGeom prst="rect">
            <a:avLst/>
          </a:prstGeom>
        </p:spPr>
      </p:pic>
    </p:spTree>
    <p:extLst>
      <p:ext uri="{BB962C8B-B14F-4D97-AF65-F5344CB8AC3E}">
        <p14:creationId xmlns:p14="http://schemas.microsoft.com/office/powerpoint/2010/main" val="90294067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52026C3-32D7-4991-B18E-0B964F781A15}"/>
              </a:ext>
            </a:extLst>
          </p:cNvPr>
          <p:cNvSpPr>
            <a:spLocks noGrp="1"/>
          </p:cNvSpPr>
          <p:nvPr>
            <p:ph type="body" sz="quarter" idx="10"/>
          </p:nvPr>
        </p:nvSpPr>
        <p:spPr>
          <a:xfrm>
            <a:off x="828287" y="1707372"/>
            <a:ext cx="10912264" cy="3459851"/>
          </a:xfrm>
        </p:spPr>
        <p:txBody>
          <a:bodyPr/>
          <a:lstStyle/>
          <a:p>
            <a:pPr marL="0" indent="0" algn="ctr">
              <a:buNone/>
            </a:pPr>
            <a:r>
              <a:rPr lang="en-GB" sz="2800" dirty="0"/>
              <a:t>  </a:t>
            </a:r>
          </a:p>
          <a:p>
            <a:pPr marL="0" indent="0" algn="ctr">
              <a:buNone/>
            </a:pPr>
            <a:endParaRPr lang="en-GB" sz="2800" dirty="0"/>
          </a:p>
          <a:p>
            <a:pPr marL="0" indent="0" algn="ctr">
              <a:buNone/>
            </a:pPr>
            <a:r>
              <a:rPr lang="en-GB" sz="2800" dirty="0"/>
              <a:t>The </a:t>
            </a:r>
            <a:r>
              <a:rPr lang="en-GB" sz="2800" i="1" dirty="0"/>
              <a:t>level playing field </a:t>
            </a:r>
            <a:r>
              <a:rPr lang="en-GB" sz="2800" dirty="0"/>
              <a:t>should be observed. </a:t>
            </a:r>
            <a:endParaRPr lang="en-GB" dirty="0"/>
          </a:p>
        </p:txBody>
      </p:sp>
      <p:sp>
        <p:nvSpPr>
          <p:cNvPr id="2" name="Title 1">
            <a:extLst>
              <a:ext uri="{FF2B5EF4-FFF2-40B4-BE49-F238E27FC236}">
                <a16:creationId xmlns="" xmlns:a16="http://schemas.microsoft.com/office/drawing/2014/main" id="{B0A4885E-637C-4B06-A540-E15A5A5E5D0C}"/>
              </a:ext>
            </a:extLst>
          </p:cNvPr>
          <p:cNvSpPr>
            <a:spLocks noGrp="1"/>
          </p:cNvSpPr>
          <p:nvPr>
            <p:ph type="title"/>
          </p:nvPr>
        </p:nvSpPr>
        <p:spPr/>
        <p:txBody>
          <a:bodyPr>
            <a:normAutofit/>
          </a:bodyPr>
          <a:lstStyle/>
          <a:p>
            <a:r>
              <a:rPr lang="en-GB" sz="3200" dirty="0"/>
              <a:t>Implementation</a:t>
            </a:r>
          </a:p>
        </p:txBody>
      </p:sp>
      <p:sp>
        <p:nvSpPr>
          <p:cNvPr id="4" name="Espace réservé du texte 3">
            <a:extLst>
              <a:ext uri="{FF2B5EF4-FFF2-40B4-BE49-F238E27FC236}">
                <a16:creationId xmlns="" xmlns:a16="http://schemas.microsoft.com/office/drawing/2014/main" id="{041C012B-E3EF-4A97-AA21-E7B814462BE8}"/>
              </a:ext>
            </a:extLst>
          </p:cNvPr>
          <p:cNvSpPr>
            <a:spLocks noGrp="1"/>
          </p:cNvSpPr>
          <p:nvPr>
            <p:ph type="body" sz="quarter" idx="12"/>
          </p:nvPr>
        </p:nvSpPr>
        <p:spPr/>
        <p:txBody>
          <a:bodyPr/>
          <a:lstStyle/>
          <a:p>
            <a:endParaRPr lang="fr-BE"/>
          </a:p>
        </p:txBody>
      </p:sp>
      <p:pic>
        <p:nvPicPr>
          <p:cNvPr id="5" name="Image 4">
            <a:extLst>
              <a:ext uri="{FF2B5EF4-FFF2-40B4-BE49-F238E27FC236}">
                <a16:creationId xmlns="" xmlns:a16="http://schemas.microsoft.com/office/drawing/2014/main" id="{179AE491-F91A-41AC-9F4B-CD4D1769FF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7003" y="4376699"/>
            <a:ext cx="3354831" cy="2374679"/>
          </a:xfrm>
          <a:prstGeom prst="rect">
            <a:avLst/>
          </a:prstGeom>
        </p:spPr>
      </p:pic>
    </p:spTree>
    <p:extLst>
      <p:ext uri="{BB962C8B-B14F-4D97-AF65-F5344CB8AC3E}">
        <p14:creationId xmlns:p14="http://schemas.microsoft.com/office/powerpoint/2010/main" val="272527919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D80A4D4-3045-4AB0-B795-793CE978A65A}"/>
              </a:ext>
            </a:extLst>
          </p:cNvPr>
          <p:cNvSpPr>
            <a:spLocks noGrp="1"/>
          </p:cNvSpPr>
          <p:nvPr>
            <p:ph type="body" sz="quarter" idx="10"/>
          </p:nvPr>
        </p:nvSpPr>
        <p:spPr/>
        <p:txBody>
          <a:bodyPr/>
          <a:lstStyle/>
          <a:p>
            <a:pPr marL="0" indent="0">
              <a:buNone/>
            </a:pPr>
            <a:endParaRPr lang="en-GB" dirty="0"/>
          </a:p>
          <a:p>
            <a:pPr marL="0" indent="0" algn="ctr">
              <a:buNone/>
            </a:pPr>
            <a:r>
              <a:rPr lang="en-GB" sz="2800" dirty="0"/>
              <a:t>Providers </a:t>
            </a:r>
          </a:p>
          <a:p>
            <a:pPr marL="0" indent="0" algn="ctr">
              <a:buNone/>
            </a:pPr>
            <a:r>
              <a:rPr lang="en-GB" sz="2800" dirty="0"/>
              <a:t>and </a:t>
            </a:r>
          </a:p>
          <a:p>
            <a:pPr marL="0" indent="0" algn="ctr">
              <a:buNone/>
            </a:pPr>
            <a:r>
              <a:rPr lang="en-GB" sz="2800" dirty="0"/>
              <a:t>Intermediaries </a:t>
            </a:r>
          </a:p>
          <a:p>
            <a:pPr marL="0" indent="0" algn="ctr">
              <a:buNone/>
            </a:pPr>
            <a:endParaRPr lang="en-GB" sz="2800" dirty="0"/>
          </a:p>
          <a:p>
            <a:pPr marL="0" indent="0" algn="ctr">
              <a:buNone/>
            </a:pPr>
            <a:r>
              <a:rPr lang="en-GB" sz="2800" dirty="0"/>
              <a:t>Their contractual relations should not be regulated. </a:t>
            </a:r>
          </a:p>
          <a:p>
            <a:endParaRPr lang="en-GB" dirty="0"/>
          </a:p>
        </p:txBody>
      </p:sp>
      <p:sp>
        <p:nvSpPr>
          <p:cNvPr id="2" name="Title 1">
            <a:extLst>
              <a:ext uri="{FF2B5EF4-FFF2-40B4-BE49-F238E27FC236}">
                <a16:creationId xmlns="" xmlns:a16="http://schemas.microsoft.com/office/drawing/2014/main" id="{BA39522F-4B48-40AB-8A5B-9009371B1BB9}"/>
              </a:ext>
            </a:extLst>
          </p:cNvPr>
          <p:cNvSpPr>
            <a:spLocks noGrp="1"/>
          </p:cNvSpPr>
          <p:nvPr>
            <p:ph type="title"/>
          </p:nvPr>
        </p:nvSpPr>
        <p:spPr/>
        <p:txBody>
          <a:bodyPr>
            <a:normAutofit/>
          </a:bodyPr>
          <a:lstStyle/>
          <a:p>
            <a:r>
              <a:rPr lang="en-GB" sz="3200" dirty="0"/>
              <a:t>Implementation</a:t>
            </a:r>
          </a:p>
        </p:txBody>
      </p:sp>
      <p:sp>
        <p:nvSpPr>
          <p:cNvPr id="4" name="Espace réservé du texte 3">
            <a:extLst>
              <a:ext uri="{FF2B5EF4-FFF2-40B4-BE49-F238E27FC236}">
                <a16:creationId xmlns="" xmlns:a16="http://schemas.microsoft.com/office/drawing/2014/main" id="{C1D4EA4D-0E3B-4AD3-8A55-1E57F68B36FB}"/>
              </a:ext>
            </a:extLst>
          </p:cNvPr>
          <p:cNvSpPr>
            <a:spLocks noGrp="1"/>
          </p:cNvSpPr>
          <p:nvPr>
            <p:ph type="body" sz="quarter" idx="12"/>
          </p:nvPr>
        </p:nvSpPr>
        <p:spPr/>
        <p:txBody>
          <a:bodyPr/>
          <a:lstStyle/>
          <a:p>
            <a:endParaRPr lang="fr-BE"/>
          </a:p>
        </p:txBody>
      </p:sp>
      <p:pic>
        <p:nvPicPr>
          <p:cNvPr id="7" name="Image 6">
            <a:extLst>
              <a:ext uri="{FF2B5EF4-FFF2-40B4-BE49-F238E27FC236}">
                <a16:creationId xmlns="" xmlns:a16="http://schemas.microsoft.com/office/drawing/2014/main" id="{4DD0F1FB-C114-4A9E-951C-0765BB2763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949553" y="1069679"/>
            <a:ext cx="4235709" cy="3165894"/>
          </a:xfrm>
          <a:prstGeom prst="rect">
            <a:avLst/>
          </a:prstGeom>
        </p:spPr>
      </p:pic>
    </p:spTree>
    <p:extLst>
      <p:ext uri="{BB962C8B-B14F-4D97-AF65-F5344CB8AC3E}">
        <p14:creationId xmlns:p14="http://schemas.microsoft.com/office/powerpoint/2010/main" val="158854647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3B0D392-F4C2-4CEA-9FEF-A536FD2C56C8}"/>
              </a:ext>
            </a:extLst>
          </p:cNvPr>
          <p:cNvSpPr>
            <a:spLocks noGrp="1"/>
          </p:cNvSpPr>
          <p:nvPr>
            <p:ph type="body" sz="quarter" idx="10"/>
          </p:nvPr>
        </p:nvSpPr>
        <p:spPr/>
        <p:txBody>
          <a:bodyPr/>
          <a:lstStyle/>
          <a:p>
            <a:pPr marL="0" indent="0">
              <a:buNone/>
            </a:pPr>
            <a:r>
              <a:rPr lang="en-GB" sz="2800" dirty="0"/>
              <a:t>Too much detailed regulation may be: </a:t>
            </a:r>
          </a:p>
          <a:p>
            <a:pPr marL="0" indent="0">
              <a:buNone/>
            </a:pPr>
            <a:endParaRPr lang="en-GB" sz="2800" dirty="0"/>
          </a:p>
          <a:p>
            <a:pPr marL="0" indent="0">
              <a:buNone/>
            </a:pPr>
            <a:r>
              <a:rPr lang="en-GB" sz="2800" dirty="0">
                <a:sym typeface="Wingdings" panose="05000000000000000000" pitchFamily="2" charset="2"/>
              </a:rPr>
              <a:t></a:t>
            </a:r>
            <a:r>
              <a:rPr lang="en-GB" sz="2800" dirty="0"/>
              <a:t>barrier to innovation and development; </a:t>
            </a:r>
          </a:p>
          <a:p>
            <a:pPr>
              <a:buFont typeface="Wingdings" panose="05000000000000000000" pitchFamily="2" charset="2"/>
              <a:buChar char="à"/>
            </a:pPr>
            <a:r>
              <a:rPr lang="en-GB" sz="2800" dirty="0">
                <a:sym typeface="Wingdings" panose="05000000000000000000" pitchFamily="2" charset="2"/>
              </a:rPr>
              <a:t>n</a:t>
            </a:r>
            <a:r>
              <a:rPr lang="en-GB" sz="2800" dirty="0"/>
              <a:t>ot to the wish of the consumers. </a:t>
            </a:r>
          </a:p>
          <a:p>
            <a:pPr>
              <a:buFont typeface="Wingdings" panose="05000000000000000000" pitchFamily="2" charset="2"/>
              <a:buChar char="à"/>
            </a:pPr>
            <a:r>
              <a:rPr lang="en-GB" sz="2800" dirty="0"/>
              <a:t>Barrier to fluid process</a:t>
            </a:r>
          </a:p>
          <a:p>
            <a:endParaRPr lang="en-GB" dirty="0"/>
          </a:p>
        </p:txBody>
      </p:sp>
      <p:sp>
        <p:nvSpPr>
          <p:cNvPr id="2" name="Title 1">
            <a:extLst>
              <a:ext uri="{FF2B5EF4-FFF2-40B4-BE49-F238E27FC236}">
                <a16:creationId xmlns="" xmlns:a16="http://schemas.microsoft.com/office/drawing/2014/main" id="{4B960993-683B-4C48-87D9-DF638DA4C2C1}"/>
              </a:ext>
            </a:extLst>
          </p:cNvPr>
          <p:cNvSpPr>
            <a:spLocks noGrp="1"/>
          </p:cNvSpPr>
          <p:nvPr>
            <p:ph type="title"/>
          </p:nvPr>
        </p:nvSpPr>
        <p:spPr/>
        <p:txBody>
          <a:bodyPr>
            <a:normAutofit/>
          </a:bodyPr>
          <a:lstStyle/>
          <a:p>
            <a:r>
              <a:rPr lang="en-GB" sz="3200" dirty="0"/>
              <a:t>Implementation</a:t>
            </a:r>
          </a:p>
        </p:txBody>
      </p:sp>
      <p:sp>
        <p:nvSpPr>
          <p:cNvPr id="4" name="Espace réservé du texte 3">
            <a:extLst>
              <a:ext uri="{FF2B5EF4-FFF2-40B4-BE49-F238E27FC236}">
                <a16:creationId xmlns="" xmlns:a16="http://schemas.microsoft.com/office/drawing/2014/main" id="{32B69071-3F19-4EA9-99C8-67F5123A379A}"/>
              </a:ext>
            </a:extLst>
          </p:cNvPr>
          <p:cNvSpPr>
            <a:spLocks noGrp="1"/>
          </p:cNvSpPr>
          <p:nvPr>
            <p:ph type="body" sz="quarter" idx="12"/>
          </p:nvPr>
        </p:nvSpPr>
        <p:spPr/>
        <p:txBody>
          <a:bodyPr/>
          <a:lstStyle/>
          <a:p>
            <a:endParaRPr lang="fr-BE"/>
          </a:p>
        </p:txBody>
      </p:sp>
      <p:pic>
        <p:nvPicPr>
          <p:cNvPr id="7" name="Image 6">
            <a:extLst>
              <a:ext uri="{FF2B5EF4-FFF2-40B4-BE49-F238E27FC236}">
                <a16:creationId xmlns="" xmlns:a16="http://schemas.microsoft.com/office/drawing/2014/main" id="{D34A03A6-10A7-449B-B483-C006D6B86C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9830" y="2355311"/>
            <a:ext cx="3250721" cy="3250721"/>
          </a:xfrm>
          <a:prstGeom prst="rect">
            <a:avLst/>
          </a:prstGeom>
        </p:spPr>
      </p:pic>
    </p:spTree>
    <p:extLst>
      <p:ext uri="{BB962C8B-B14F-4D97-AF65-F5344CB8AC3E}">
        <p14:creationId xmlns:p14="http://schemas.microsoft.com/office/powerpoint/2010/main" val="345907952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theme/theme1.xml><?xml version="1.0" encoding="utf-8"?>
<a:theme xmlns:a="http://schemas.openxmlformats.org/drawingml/2006/main" name="Thème Office">
  <a:themeElements>
    <a:clrScheme name="Orange roug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Personnalisé 2">
      <a:majorFont>
        <a:latin typeface="Bebas Neue Regular"/>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2571</TotalTime>
  <Words>226</Words>
  <Application>Microsoft Office PowerPoint</Application>
  <PresentationFormat>Widescreen</PresentationFormat>
  <Paragraphs>70</Paragraphs>
  <Slides>13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Aller Light</vt:lpstr>
      <vt:lpstr>A-OTF Shin Go Pro L</vt:lpstr>
      <vt:lpstr>Arial</vt:lpstr>
      <vt:lpstr>Bebas Neue Regular</vt:lpstr>
      <vt:lpstr>Calibri</vt:lpstr>
      <vt:lpstr>Clear Sans Medium</vt:lpstr>
      <vt:lpstr>Corbel</vt:lpstr>
      <vt:lpstr>Times New Roman</vt:lpstr>
      <vt:lpstr>Wingdings</vt:lpstr>
      <vt:lpstr>Thème Office</vt:lpstr>
      <vt:lpstr>Promoting good conduct in insurance distribution… “By promoting good regulation on conduct “    Nic De Maesschalck   Director World Federation  of Insurance Intermediaries WFII     </vt:lpstr>
      <vt:lpstr>PowerPoint Presentation</vt:lpstr>
      <vt:lpstr>IAIS ICP 18 Intermediaries  </vt:lpstr>
      <vt:lpstr>Implementation</vt:lpstr>
      <vt:lpstr>Implementation</vt:lpstr>
      <vt:lpstr>Implementation</vt:lpstr>
      <vt:lpstr>Implementation</vt:lpstr>
      <vt:lpstr>Implementation</vt:lpstr>
      <vt:lpstr>Implementation</vt:lpstr>
      <vt:lpstr>Implementation</vt:lpstr>
      <vt:lpstr>Implementation</vt:lpstr>
      <vt:lpstr>World Federation of Insurance intermediaries  </vt:lpstr>
      <vt:lpstr>Promoting good conduct in insurance distribution… “By promoting good regulation on conduct “    Nic De Maesschalck   Director World Federation  of Insurance Intermediaries WFII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Bipar</dc:creator>
  <cp:lastModifiedBy>Hogge, Stephen</cp:lastModifiedBy>
  <cp:revision>66</cp:revision>
  <dcterms:created xsi:type="dcterms:W3CDTF">2017-05-05T08:39:06Z</dcterms:created>
  <dcterms:modified xsi:type="dcterms:W3CDTF">2017-06-29T17:05:08Z</dcterms:modified>
</cp:coreProperties>
</file>