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538" r:id="rId3"/>
    <p:sldId id="539" r:id="rId4"/>
    <p:sldId id="532" r:id="rId5"/>
    <p:sldId id="537" r:id="rId6"/>
    <p:sldId id="533" r:id="rId7"/>
    <p:sldId id="534" r:id="rId8"/>
    <p:sldId id="535" r:id="rId9"/>
    <p:sldId id="536" r:id="rId10"/>
  </p:sldIdLst>
  <p:sldSz cx="9144000" cy="6858000" type="screen4x3"/>
  <p:notesSz cx="6858000" cy="9296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  <p15:guide id="3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66"/>
    <a:srgbClr val="990000"/>
    <a:srgbClr val="800000"/>
    <a:srgbClr val="FF6600"/>
    <a:srgbClr val="588E7F"/>
    <a:srgbClr val="3D9385"/>
    <a:srgbClr val="FFCCFF"/>
    <a:srgbClr val="F4E0F0"/>
    <a:srgbClr val="E2A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8" autoAdjust="0"/>
    <p:restoredTop sz="86901" autoAdjust="0"/>
  </p:normalViewPr>
  <p:slideViewPr>
    <p:cSldViewPr>
      <p:cViewPr varScale="1">
        <p:scale>
          <a:sx n="61" d="100"/>
          <a:sy n="61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40"/>
      </p:cViewPr>
      <p:guideLst>
        <p:guide orient="horz" pos="2927"/>
        <p:guide pos="220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42" cy="46521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06" y="1"/>
            <a:ext cx="2971541" cy="46521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E0B2C4-5850-4B26-BBEE-B912E93D392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96"/>
            <a:ext cx="2971542" cy="465216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06" y="8829596"/>
            <a:ext cx="2971541" cy="465216"/>
          </a:xfrm>
          <a:prstGeom prst="rect">
            <a:avLst/>
          </a:prstGeom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88C752-8309-49D6-9903-4395ACCBEB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9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42" cy="465217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906" y="1"/>
            <a:ext cx="2971541" cy="465217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96138D-3878-4870-BBF8-5F5BE84873EA}" type="datetimeFigureOut">
              <a:rPr lang="ja-JP" altLang="en-US"/>
              <a:pPr>
                <a:defRPr/>
              </a:pPr>
              <a:t>2016/11/7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5" rIns="93168" bIns="4658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77" y="4415592"/>
            <a:ext cx="5486400" cy="4183776"/>
          </a:xfrm>
          <a:prstGeom prst="rect">
            <a:avLst/>
          </a:prstGeom>
        </p:spPr>
        <p:txBody>
          <a:bodyPr vert="horz" lIns="93168" tIns="46585" rIns="93168" bIns="4658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829596"/>
            <a:ext cx="2971542" cy="465216"/>
          </a:xfrm>
          <a:prstGeom prst="rect">
            <a:avLst/>
          </a:prstGeom>
        </p:spPr>
        <p:txBody>
          <a:bodyPr vert="horz" lIns="93168" tIns="46585" rIns="93168" bIns="46585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906" y="8829596"/>
            <a:ext cx="2971541" cy="465216"/>
          </a:xfrm>
          <a:prstGeom prst="rect">
            <a:avLst/>
          </a:prstGeom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949BF6-903A-4B4D-8DC5-FD2E5B909B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93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CBB007-CAF0-454C-B5B8-AEDA17697064}" type="slidenum">
              <a:rPr lang="ja-JP" altLang="en-US" smtClean="0"/>
              <a:pPr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77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3024" indent="-285779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114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360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606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6583BD-4751-40AC-A1BE-D9FE338A7387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030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22C7-0469-48C7-A719-4E6B39DE7F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3024" indent="-285779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114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360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606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851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2097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343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589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D44824-7EB7-4D45-9BD9-E3935D579020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907" y="8831184"/>
            <a:ext cx="2973094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8" tIns="45529" rIns="91058" bIns="45529" anchor="b"/>
          <a:lstStyle>
            <a:lvl1pPr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DBDE9C-ED78-42AE-9430-77838A20ADFF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58" y="4415592"/>
            <a:ext cx="5299998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8" tIns="45529" rIns="91058" bIns="455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ja-JP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8F3E-631D-497B-8AD7-1D78F71F6B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5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C891-A2D8-4EB1-836A-C1F62A9577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62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26D-9BF0-4E03-8133-9E0721AB3E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010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78" y="6569075"/>
            <a:ext cx="4381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40677" y="3429000"/>
            <a:ext cx="8862646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40677" y="2631758"/>
            <a:ext cx="8862646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77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95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4290646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00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59" y="1295400"/>
            <a:ext cx="2744665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209924" y="1295400"/>
            <a:ext cx="2743200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2743200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80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4712677" y="3886200"/>
            <a:ext cx="4290646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40677" y="3886200"/>
            <a:ext cx="4290646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4290646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72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4876800"/>
          </a:xfrm>
        </p:spPr>
        <p:txBody>
          <a:bodyPr/>
          <a:lstStyle>
            <a:lvl1pPr marL="171450" indent="-171450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4290646" cy="4876800"/>
          </a:xfrm>
        </p:spPr>
        <p:txBody>
          <a:bodyPr/>
          <a:lstStyle>
            <a:lvl1pPr marL="171450" indent="-171450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73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284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8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5FA1-D6EF-4E2E-9036-8B3619BBC7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11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840C-7E7C-497A-B533-BBC354F5D1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68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0251-7064-460C-B972-AA8E53F611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4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9DE5-9D81-4CBB-8CF2-C05C72AB5D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30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58B4-7689-48E1-910E-931987E56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1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8B16-9C2A-4026-AD11-D165D89399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02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6855-48C1-4376-BD44-6A36ACA31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242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806C-4AB4-429F-8AC3-DB908175B6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0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F5C1F3-1AE2-4845-89B4-EA48E1C817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34815" y="457200"/>
            <a:ext cx="8862646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/>
            <a:endParaRPr kumimoji="0" lang="en-US" sz="1400" dirty="0">
              <a:solidFill>
                <a:srgbClr val="53565A"/>
              </a:solidFill>
              <a:ea typeface="ヒラギノ角ゴ Pro W3" pitchFamily="124" charset="-128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0677" y="1295400"/>
            <a:ext cx="886264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34815" y="6400800"/>
            <a:ext cx="8862646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/>
            <a:endParaRPr kumimoji="0" lang="en-US" sz="1400" dirty="0">
              <a:solidFill>
                <a:srgbClr val="53565A"/>
              </a:solidFill>
              <a:ea typeface="ヒラギノ角ゴ Pro W3" pitchFamily="124" charset="-128"/>
            </a:endParaRPr>
          </a:p>
        </p:txBody>
      </p:sp>
      <p:pic>
        <p:nvPicPr>
          <p:cNvPr id="1030" name="Picture 9" descr="citi-r_2c-blu_pos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78" y="6569075"/>
            <a:ext cx="4381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40678" y="60326"/>
            <a:ext cx="8859715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1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0" indent="-171450" algn="l" defTabSz="1838325" rtl="0" eaLnBrk="1" fontAlgn="base" hangingPunct="1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1pPr>
      <a:lvl2pPr marL="3429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2pPr>
      <a:lvl3pPr marL="5143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3pPr>
      <a:lvl4pPr marL="6858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4pPr>
      <a:lvl5pPr marL="8572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5pPr>
      <a:lvl6pPr marL="10287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340768"/>
            <a:ext cx="8064896" cy="89751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ja-JP" sz="2400" b="1" dirty="0">
                <a:solidFill>
                  <a:srgbClr val="CC0066"/>
                </a:solidFill>
              </a:rPr>
              <a:t>IAIS Annual Conference Panel</a:t>
            </a:r>
            <a:r>
              <a:rPr lang="en-US" altLang="ja-JP" sz="2000" b="1" dirty="0">
                <a:solidFill>
                  <a:srgbClr val="CC0066"/>
                </a:solidFill>
              </a:rPr>
              <a:t> </a:t>
            </a:r>
            <a:br>
              <a:rPr lang="en-US" altLang="ja-JP" sz="2000" b="1" dirty="0">
                <a:solidFill>
                  <a:srgbClr val="CC0066"/>
                </a:solidFill>
              </a:rPr>
            </a:br>
            <a:r>
              <a:rPr lang="en-US" altLang="ja-JP" sz="2000" b="1" dirty="0">
                <a:solidFill>
                  <a:srgbClr val="CC0066"/>
                </a:solidFill>
              </a:rPr>
              <a:t>Leveraging insurance for sustainable growth and development</a:t>
            </a:r>
            <a:endParaRPr lang="en-US" altLang="ja-JP" sz="2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780928"/>
            <a:ext cx="8353176" cy="374441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APFF work on insurance and retirement income </a:t>
            </a:r>
          </a:p>
          <a:p>
            <a:pPr eaLnBrk="1" hangingPunct="1">
              <a:defRPr/>
            </a:pP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support </a:t>
            </a:r>
            <a:r>
              <a:rPr lang="en-US" altLang="ja-JP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sustainable growth and development in </a:t>
            </a: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Asia Pacific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region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Makoto Okubo, Nippon Life Insurance Company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Sherpa, APFF Insurance and Retirement Income Work Stream 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Asuncion, Paraguay, 11 November 2016</a:t>
            </a:r>
          </a:p>
        </p:txBody>
      </p:sp>
      <p:pic>
        <p:nvPicPr>
          <p:cNvPr id="4100" name="図 1" descr="AP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457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図 2" descr="abaclogos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6250"/>
            <a:ext cx="895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95196"/>
            <a:ext cx="2448272" cy="12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842963"/>
            <a:ext cx="8432800" cy="1001712"/>
          </a:xfrm>
        </p:spPr>
        <p:txBody>
          <a:bodyPr>
            <a:normAutofit fontScale="90000"/>
          </a:bodyPr>
          <a:lstStyle/>
          <a:p>
            <a:r>
              <a:rPr lang="en-US" altLang="ja-JP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APFF: Public-private collaboration in developing financial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137152" cy="44641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Importance of regional public-private collaboration: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Legal and regulatory frameworks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Financial market infrastructure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Financial market integration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APFF: informal, inclusive and advisory public-private platform for collaboration in the development of common strategies for developing sound, efficient and integrated Asia-Pacific financial markets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Governments and regulatory bodies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Private sector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ahoma" panose="020B0604030504040204" pitchFamily="34" charset="0"/>
                <a:cs typeface="Tahoma" panose="020B0604030504040204" pitchFamily="34" charset="0"/>
              </a:rPr>
              <a:t>International organizations (IFIs, SSBs, others)</a:t>
            </a:r>
          </a:p>
          <a:p>
            <a:pPr lvl="1">
              <a:lnSpc>
                <a:spcPct val="80000"/>
              </a:lnSpc>
            </a:pPr>
            <a:endParaRPr lang="en-US" altLang="ja-JP" sz="2400" dirty="0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APFF (Asia Pacific Financial Forum)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44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APFF Insurance and Retirement Income Work Stream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274" y="2276872"/>
            <a:ext cx="7696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  Pension/Protection  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  Infrastructure/Investment 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  Regulatory/Accounting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7628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</a:rPr>
              <a:t>Expanding the Region’s Long-Term Investor Base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274" y="4916760"/>
            <a:ext cx="7696200" cy="13205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/>
                </a:solidFill>
              </a:rPr>
              <a:t>Disaster Risk Financing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/>
                </a:solidFill>
              </a:rPr>
              <a:t>Micro-Insurance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20192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</a:rPr>
              <a:t>Strengthening  Financial Resilience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889556"/>
            <a:ext cx="858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C0066"/>
                </a:solidFill>
              </a:rPr>
              <a:t>APFF Progress Report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43844"/>
            <a:ext cx="2156272" cy="1617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1088"/>
            <a:ext cx="1762101" cy="19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84030" y="1340768"/>
            <a:ext cx="1836442" cy="633856"/>
          </a:xfrm>
          <a:prstGeom prst="roundRect">
            <a:avLst>
              <a:gd name="adj" fmla="val 24806"/>
            </a:avLst>
          </a:prstGeom>
          <a:solidFill>
            <a:srgbClr val="00CC66">
              <a:alpha val="6470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ysClr val="windowText" lastClr="000000"/>
                </a:solidFill>
              </a:rPr>
              <a:t>Infrastructure</a:t>
            </a:r>
            <a:r>
              <a:rPr lang="en-US" sz="1600" b="1" dirty="0">
                <a:solidFill>
                  <a:sysClr val="windowText" lastClr="000000"/>
                </a:solidFill>
              </a:rPr>
              <a:t> Projects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2101327"/>
            <a:ext cx="1670424" cy="808616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CONSUMERS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9254" y="2636912"/>
            <a:ext cx="1881218" cy="5513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Capital Market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48505" y="2128829"/>
            <a:ext cx="3764613" cy="781113"/>
          </a:xfrm>
          <a:prstGeom prst="roundRect">
            <a:avLst/>
          </a:prstGeom>
          <a:solidFill>
            <a:srgbClr val="FF6600">
              <a:alpha val="26000"/>
            </a:srgb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INSURERS AND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PENSION FUNDS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07950" y="163513"/>
            <a:ext cx="8525842" cy="473918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Roadmap for the Sustainable Development </a:t>
            </a:r>
            <a:endParaRPr lang="en-US" altLang="ja-JP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cxnSp>
        <p:nvCxnSpPr>
          <p:cNvPr id="54" name="Straight Connector 53"/>
          <p:cNvCxnSpPr>
            <a:stCxn id="7" idx="2"/>
          </p:cNvCxnSpPr>
          <p:nvPr/>
        </p:nvCxnSpPr>
        <p:spPr>
          <a:xfrm flipH="1">
            <a:off x="7857475" y="3188223"/>
            <a:ext cx="22388" cy="2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"/>
          <p:cNvSpPr/>
          <p:nvPr/>
        </p:nvSpPr>
        <p:spPr>
          <a:xfrm>
            <a:off x="6876256" y="3803256"/>
            <a:ext cx="1944216" cy="633856"/>
          </a:xfrm>
          <a:prstGeom prst="roundRect">
            <a:avLst>
              <a:gd name="adj" fmla="val 24806"/>
            </a:avLst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Disaster Risk Financing</a:t>
            </a:r>
          </a:p>
        </p:txBody>
      </p:sp>
      <p:sp>
        <p:nvSpPr>
          <p:cNvPr id="48" name="Rounded Rectangle 5"/>
          <p:cNvSpPr/>
          <p:nvPr/>
        </p:nvSpPr>
        <p:spPr>
          <a:xfrm>
            <a:off x="2566786" y="4020856"/>
            <a:ext cx="3720803" cy="2720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GOVERNMENT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Rounded Rectangle 7"/>
          <p:cNvSpPr/>
          <p:nvPr/>
        </p:nvSpPr>
        <p:spPr bwMode="auto">
          <a:xfrm>
            <a:off x="2699792" y="6021288"/>
            <a:ext cx="3456761" cy="253252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Reduce Fiscal </a:t>
            </a:r>
            <a:r>
              <a:rPr lang="en-US" altLang="ja-JP" sz="1400" dirty="0">
                <a:solidFill>
                  <a:schemeClr val="tx1"/>
                </a:solidFill>
              </a:rPr>
              <a:t>L</a:t>
            </a:r>
            <a:r>
              <a:rPr lang="en-US" sz="1400" dirty="0">
                <a:solidFill>
                  <a:schemeClr val="tx1"/>
                </a:solidFill>
              </a:rPr>
              <a:t>iabilities</a:t>
            </a:r>
          </a:p>
        </p:txBody>
      </p:sp>
      <p:sp>
        <p:nvSpPr>
          <p:cNvPr id="51" name="Rounded Rectangle 7"/>
          <p:cNvSpPr/>
          <p:nvPr/>
        </p:nvSpPr>
        <p:spPr bwMode="auto">
          <a:xfrm>
            <a:off x="2699792" y="4791404"/>
            <a:ext cx="3452043" cy="514655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Promote Sustainable Economic Development &amp; Resilient Infrastructure</a:t>
            </a:r>
          </a:p>
        </p:txBody>
      </p:sp>
      <p:sp>
        <p:nvSpPr>
          <p:cNvPr id="18" name="Rounded Rectangle 7"/>
          <p:cNvSpPr/>
          <p:nvPr/>
        </p:nvSpPr>
        <p:spPr bwMode="auto">
          <a:xfrm>
            <a:off x="2699791" y="5367469"/>
            <a:ext cx="3452044" cy="288032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Enhance Disaster Risk Financing</a:t>
            </a:r>
          </a:p>
        </p:txBody>
      </p:sp>
      <p:sp>
        <p:nvSpPr>
          <p:cNvPr id="19" name="Rounded Rectangle 7"/>
          <p:cNvSpPr/>
          <p:nvPr/>
        </p:nvSpPr>
        <p:spPr bwMode="auto">
          <a:xfrm>
            <a:off x="2699791" y="4437112"/>
            <a:ext cx="3452045" cy="292098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Addressing the Aging Tsunami</a:t>
            </a:r>
          </a:p>
        </p:txBody>
      </p:sp>
      <p:sp>
        <p:nvSpPr>
          <p:cNvPr id="20" name="Rounded Rectangle 7"/>
          <p:cNvSpPr/>
          <p:nvPr/>
        </p:nvSpPr>
        <p:spPr bwMode="auto">
          <a:xfrm>
            <a:off x="2695074" y="6309320"/>
            <a:ext cx="3456761" cy="216024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Enhance Sovereign Rating</a:t>
            </a:r>
          </a:p>
        </p:txBody>
      </p:sp>
      <p:sp>
        <p:nvSpPr>
          <p:cNvPr id="9" name="上矢印 8"/>
          <p:cNvSpPr/>
          <p:nvPr/>
        </p:nvSpPr>
        <p:spPr>
          <a:xfrm>
            <a:off x="3923928" y="2996951"/>
            <a:ext cx="848488" cy="986325"/>
          </a:xfrm>
          <a:prstGeom prst="upArrow">
            <a:avLst>
              <a:gd name="adj1" fmla="val 66407"/>
              <a:gd name="adj2" fmla="val 2814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3050257" y="3284984"/>
            <a:ext cx="2673871" cy="609102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</a:rPr>
              <a:t>Regulation  Accounting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 rot="1500000">
            <a:off x="6470277" y="2333849"/>
            <a:ext cx="444648" cy="597117"/>
          </a:xfrm>
          <a:prstGeom prst="rightArrow">
            <a:avLst>
              <a:gd name="adj1" fmla="val 53382"/>
              <a:gd name="adj2" fmla="val 23328"/>
            </a:avLst>
          </a:prstGeom>
          <a:solidFill>
            <a:srgbClr val="FFCC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 rot="-1860000">
            <a:off x="6381602" y="1607893"/>
            <a:ext cx="444648" cy="597117"/>
          </a:xfrm>
          <a:prstGeom prst="rightArrow">
            <a:avLst>
              <a:gd name="adj1" fmla="val 53382"/>
              <a:gd name="adj2" fmla="val 23328"/>
            </a:avLst>
          </a:prstGeom>
          <a:solidFill>
            <a:srgbClr val="CCFF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2820000">
            <a:off x="6167829" y="2985644"/>
            <a:ext cx="1035493" cy="641086"/>
          </a:xfrm>
          <a:prstGeom prst="rightArrow">
            <a:avLst>
              <a:gd name="adj1" fmla="val 53382"/>
              <a:gd name="adj2" fmla="val 23328"/>
            </a:avLst>
          </a:prstGeom>
          <a:solidFill>
            <a:srgbClr val="F0DCEA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矢印 31"/>
          <p:cNvSpPr/>
          <p:nvPr/>
        </p:nvSpPr>
        <p:spPr>
          <a:xfrm>
            <a:off x="7452320" y="2060849"/>
            <a:ext cx="648072" cy="393078"/>
          </a:xfrm>
          <a:prstGeom prst="upArrow">
            <a:avLst>
              <a:gd name="adj1" fmla="val 66407"/>
              <a:gd name="adj2" fmla="val 3159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上矢印 32"/>
          <p:cNvSpPr/>
          <p:nvPr/>
        </p:nvSpPr>
        <p:spPr>
          <a:xfrm rot="10800000">
            <a:off x="7452320" y="3323954"/>
            <a:ext cx="648072" cy="393078"/>
          </a:xfrm>
          <a:prstGeom prst="upArrow">
            <a:avLst>
              <a:gd name="adj1" fmla="val 66407"/>
              <a:gd name="adj2" fmla="val 3159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2005781" y="2183811"/>
            <a:ext cx="444648" cy="597117"/>
          </a:xfrm>
          <a:prstGeom prst="rightArrow">
            <a:avLst>
              <a:gd name="adj1" fmla="val 53382"/>
              <a:gd name="adj2" fmla="val 2332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カーブ矢印 14"/>
          <p:cNvSpPr/>
          <p:nvPr/>
        </p:nvSpPr>
        <p:spPr>
          <a:xfrm rot="10800000">
            <a:off x="611560" y="1392571"/>
            <a:ext cx="2872336" cy="524260"/>
          </a:xfrm>
          <a:prstGeom prst="curvedUpArrow">
            <a:avLst>
              <a:gd name="adj1" fmla="val 131237"/>
              <a:gd name="adj2" fmla="val 211642"/>
              <a:gd name="adj3" fmla="val 29759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7"/>
          <p:cNvSpPr/>
          <p:nvPr/>
        </p:nvSpPr>
        <p:spPr bwMode="auto">
          <a:xfrm>
            <a:off x="251520" y="764704"/>
            <a:ext cx="1656184" cy="463932"/>
          </a:xfrm>
          <a:prstGeom prst="roundRect">
            <a:avLst>
              <a:gd name="adj" fmla="val 10000"/>
            </a:avLst>
          </a:prstGeom>
          <a:solidFill>
            <a:srgbClr val="FFCCCC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Liabilities</a:t>
            </a:r>
          </a:p>
        </p:txBody>
      </p:sp>
      <p:sp>
        <p:nvSpPr>
          <p:cNvPr id="38" name="Rounded Rectangle 7"/>
          <p:cNvSpPr/>
          <p:nvPr/>
        </p:nvSpPr>
        <p:spPr bwMode="auto">
          <a:xfrm>
            <a:off x="6948264" y="764703"/>
            <a:ext cx="1872208" cy="479276"/>
          </a:xfrm>
          <a:prstGeom prst="roundRect">
            <a:avLst>
              <a:gd name="adj" fmla="val 10000"/>
            </a:avLst>
          </a:prstGeom>
          <a:solidFill>
            <a:srgbClr val="FFCCCC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Assets</a:t>
            </a:r>
          </a:p>
        </p:txBody>
      </p:sp>
      <p:sp>
        <p:nvSpPr>
          <p:cNvPr id="16" name="左右矢印 15"/>
          <p:cNvSpPr/>
          <p:nvPr/>
        </p:nvSpPr>
        <p:spPr>
          <a:xfrm>
            <a:off x="2195736" y="708292"/>
            <a:ext cx="4320480" cy="535687"/>
          </a:xfrm>
          <a:prstGeom prst="leftRightArrow">
            <a:avLst/>
          </a:prstGeom>
          <a:solidFill>
            <a:srgbClr val="F0DCE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rgbClr val="C00000"/>
                </a:solidFill>
              </a:rPr>
              <a:t>ALM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63688" y="147607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Long Term Returns</a:t>
            </a:r>
            <a:endParaRPr kumimoji="1" lang="ja-JP" altLang="en-US" sz="1600" kern="1200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92079" y="1412776"/>
            <a:ext cx="18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800000"/>
                </a:solidFill>
              </a:rPr>
              <a:t>Long Term Investments</a:t>
            </a:r>
            <a:endParaRPr kumimoji="1" lang="ja-JP" altLang="en-US" b="1" kern="1200" dirty="0">
              <a:solidFill>
                <a:srgbClr val="800000"/>
              </a:solidFill>
            </a:endParaRPr>
          </a:p>
        </p:txBody>
      </p:sp>
      <p:sp>
        <p:nvSpPr>
          <p:cNvPr id="40" name="円/楕円 9"/>
          <p:cNvSpPr/>
          <p:nvPr/>
        </p:nvSpPr>
        <p:spPr>
          <a:xfrm>
            <a:off x="6876256" y="4653136"/>
            <a:ext cx="1953226" cy="1403716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</a:rPr>
              <a:t>Capital Market and Long Term Investments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円/楕円 9"/>
          <p:cNvSpPr/>
          <p:nvPr/>
        </p:nvSpPr>
        <p:spPr>
          <a:xfrm>
            <a:off x="179512" y="4653136"/>
            <a:ext cx="1798607" cy="1368152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</a:rPr>
              <a:t>Retirement Income </a:t>
            </a:r>
            <a:r>
              <a:rPr kumimoji="1" lang="en-US" altLang="ja-JP" sz="1600" b="1">
                <a:solidFill>
                  <a:schemeClr val="tx1"/>
                </a:solidFill>
                <a:latin typeface="Arial" panose="020B0604020202020204" pitchFamily="34" charset="0"/>
              </a:rPr>
              <a:t>&amp; Longevity </a:t>
            </a: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</a:rPr>
              <a:t>Solutions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ounded Rectangle 7"/>
          <p:cNvSpPr/>
          <p:nvPr/>
        </p:nvSpPr>
        <p:spPr bwMode="auto">
          <a:xfrm>
            <a:off x="2695075" y="5697691"/>
            <a:ext cx="3456760" cy="276203"/>
          </a:xfrm>
          <a:prstGeom prst="roundRect">
            <a:avLst>
              <a:gd name="adj" fmla="val 10000"/>
            </a:avLst>
          </a:prstGeom>
          <a:solidFill>
            <a:srgbClr val="CCECFF">
              <a:alpha val="94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Enhance Financial Inclusion</a:t>
            </a:r>
          </a:p>
        </p:txBody>
      </p:sp>
      <p:sp>
        <p:nvSpPr>
          <p:cNvPr id="39" name="上矢印 38"/>
          <p:cNvSpPr/>
          <p:nvPr/>
        </p:nvSpPr>
        <p:spPr>
          <a:xfrm rot="5400000">
            <a:off x="6111785" y="5160779"/>
            <a:ext cx="940274" cy="444651"/>
          </a:xfrm>
          <a:prstGeom prst="upArrow">
            <a:avLst>
              <a:gd name="adj1" fmla="val 66407"/>
              <a:gd name="adj2" fmla="val 5430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上矢印 44"/>
          <p:cNvSpPr/>
          <p:nvPr/>
        </p:nvSpPr>
        <p:spPr>
          <a:xfrm rot="16200000">
            <a:off x="1790060" y="5198660"/>
            <a:ext cx="940274" cy="416950"/>
          </a:xfrm>
          <a:prstGeom prst="upArrow">
            <a:avLst>
              <a:gd name="adj1" fmla="val 66407"/>
              <a:gd name="adj2" fmla="val 5430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4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91" y="990595"/>
            <a:ext cx="71102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Mandatory provisions and scalable retirements systems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Tax incentives to promote long-term saving </a:t>
            </a:r>
            <a:r>
              <a:rPr lang="en-US" sz="3200" dirty="0" smtClean="0"/>
              <a:t>products</a:t>
            </a:r>
            <a:endParaRPr lang="en-US" sz="32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Product innovation and </a:t>
            </a:r>
            <a:r>
              <a:rPr lang="en-US" sz="3200" dirty="0" smtClean="0"/>
              <a:t>                  financial </a:t>
            </a:r>
            <a:r>
              <a:rPr lang="en-US" sz="3200" dirty="0"/>
              <a:t>awareness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Pension/Protection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414670" cy="18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91" y="1148546"/>
            <a:ext cx="62461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Promotion of infrastructure </a:t>
            </a:r>
            <a:r>
              <a:rPr lang="en-US" sz="3200" dirty="0" smtClean="0"/>
              <a:t>                      as </a:t>
            </a:r>
            <a:r>
              <a:rPr lang="en-US" sz="3200" dirty="0"/>
              <a:t>a defined asset </a:t>
            </a:r>
            <a:r>
              <a:rPr lang="en-US" sz="3200" dirty="0" smtClean="0"/>
              <a:t>class</a:t>
            </a:r>
            <a:endParaRPr lang="en-US" sz="32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Increased fiscal spending on infrastructure </a:t>
            </a:r>
            <a:r>
              <a:rPr lang="en-US" sz="3200" dirty="0" smtClean="0"/>
              <a:t>projects</a:t>
            </a:r>
            <a:endParaRPr lang="en-US" sz="32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Adoption of financing vehicles </a:t>
            </a:r>
            <a:r>
              <a:rPr lang="en-US" sz="3200" dirty="0" smtClean="0"/>
              <a:t>                within </a:t>
            </a:r>
            <a:r>
              <a:rPr lang="en-US" sz="3200" dirty="0"/>
              <a:t>PPP framework  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Infrastructure/investment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08" y="4581128"/>
            <a:ext cx="3194416" cy="14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91" y="1675834"/>
            <a:ext cx="79023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 Bank-centric regulations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Short-term oriented economic regime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“</a:t>
            </a:r>
            <a:r>
              <a:rPr lang="en-US" sz="3200" dirty="0"/>
              <a:t>One-size-fits-all” model  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Regulation/Accounting 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" y="4365104"/>
            <a:ext cx="7163479" cy="144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385" y="908720"/>
            <a:ext cx="419787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/>
            </a:pPr>
            <a:r>
              <a:rPr lang="en-US" altLang="ja-JP" sz="2800" b="1" dirty="0">
                <a:solidFill>
                  <a:srgbClr val="C00000"/>
                </a:solidFill>
                <a:latin typeface="Arial" charset="0"/>
              </a:rPr>
              <a:t>Regulatory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4460919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Remaining key accounting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bg1"/>
                </a:solidFill>
              </a:rPr>
              <a:t>Unit of account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bg1"/>
                </a:solidFill>
              </a:rPr>
              <a:t>Scope for “variable fee approach”</a:t>
            </a:r>
          </a:p>
        </p:txBody>
      </p:sp>
    </p:spTree>
    <p:extLst>
      <p:ext uri="{BB962C8B-B14F-4D97-AF65-F5344CB8AC3E}">
        <p14:creationId xmlns:p14="http://schemas.microsoft.com/office/powerpoint/2010/main" val="20407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93725" y="2540000"/>
            <a:ext cx="78486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5" tIns="45707" rIns="91415" bIns="45707"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79"/>
              </a:buClr>
            </a:pPr>
            <a:endParaRPr lang="en-GB" altLang="ja-JP" sz="280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80728"/>
            <a:ext cx="8569647" cy="57010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ja-JP" sz="1600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400" dirty="0">
                <a:latin typeface="Arial Narrow" panose="020B0606020202030204" pitchFamily="34" charset="0"/>
              </a:rPr>
              <a:t>					  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1400" dirty="0">
                <a:latin typeface="Arial Narrow" panose="020B0606020202030204" pitchFamily="34" charset="0"/>
              </a:rPr>
              <a:t>　　　　　　　　　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4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6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800" b="1" i="1" dirty="0">
                <a:solidFill>
                  <a:schemeClr val="tx2"/>
                </a:solidFill>
              </a:rPr>
              <a:t>For more details on the APFF, visit </a:t>
            </a:r>
            <a:r>
              <a:rPr lang="en-US" altLang="ja-JP" sz="1800" b="1" i="1" dirty="0">
                <a:solidFill>
                  <a:srgbClr val="C00000"/>
                </a:solidFill>
              </a:rPr>
              <a:t>mackglobe.com</a:t>
            </a:r>
            <a:r>
              <a:rPr lang="en-US" altLang="ja-JP" sz="1800" b="1" i="1" dirty="0">
                <a:solidFill>
                  <a:schemeClr val="tx2"/>
                </a:solidFill>
              </a:rPr>
              <a:t>  or email</a:t>
            </a:r>
          </a:p>
          <a:p>
            <a:pPr marL="765175" lvl="1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ja-JP" sz="1800" b="1" i="1" dirty="0">
                <a:solidFill>
                  <a:schemeClr val="tx2"/>
                </a:solidFill>
              </a:rPr>
              <a:t>Makoto Okubo (</a:t>
            </a:r>
            <a:r>
              <a:rPr lang="en-US" altLang="ja-JP" sz="1800" b="1" i="1" dirty="0">
                <a:solidFill>
                  <a:srgbClr val="3D9385"/>
                </a:solidFill>
              </a:rPr>
              <a:t>m-okubo@nipponlifeglobal.com</a:t>
            </a:r>
            <a:r>
              <a:rPr lang="en-US" altLang="ja-JP" sz="1800" b="1" i="1" dirty="0">
                <a:solidFill>
                  <a:schemeClr val="tx2"/>
                </a:solidFill>
              </a:rPr>
              <a:t>)  </a:t>
            </a:r>
          </a:p>
          <a:p>
            <a:pPr marL="765175" lvl="1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2000" i="1" dirty="0">
              <a:solidFill>
                <a:schemeClr val="tx2"/>
              </a:solidFill>
            </a:endParaRP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15888"/>
            <a:ext cx="8064450" cy="648816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i="1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 Pacific Financial Forum (APFF) </a:t>
            </a:r>
          </a:p>
          <a:p>
            <a:pPr eaLnBrk="1" hangingPunct="1">
              <a:defRPr/>
            </a:pPr>
            <a:r>
              <a:rPr lang="en-US" altLang="ja-JP" sz="2000" b="1" i="1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Insurance and Retirement Income Work Stream</a:t>
            </a:r>
            <a:endParaRPr lang="ja-JP" altLang="en-US" sz="2400" dirty="0">
              <a:solidFill>
                <a:srgbClr val="C00000"/>
              </a:solidFill>
              <a:latin typeface="Arial Black"/>
              <a:ea typeface="ＭＳ Ｐゴシック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0755"/>
            <a:ext cx="5804525" cy="450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0972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G_Pres_MSS(A4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313</Words>
  <Application>Microsoft Office PowerPoint</Application>
  <PresentationFormat>On-screen Show (4:3)</PresentationFormat>
  <Paragraphs>104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ＭＳ Ｐゴシック</vt:lpstr>
      <vt:lpstr>Arial</vt:lpstr>
      <vt:lpstr>Arial Black</vt:lpstr>
      <vt:lpstr>Arial Narrow</vt:lpstr>
      <vt:lpstr>Calibri</vt:lpstr>
      <vt:lpstr>Geneva</vt:lpstr>
      <vt:lpstr>HG丸ｺﾞｼｯｸM-PRO</vt:lpstr>
      <vt:lpstr>Palatino Linotype</vt:lpstr>
      <vt:lpstr>STKaiti</vt:lpstr>
      <vt:lpstr>Symbol</vt:lpstr>
      <vt:lpstr>Tahoma</vt:lpstr>
      <vt:lpstr>Times New Roman</vt:lpstr>
      <vt:lpstr>Wingdings</vt:lpstr>
      <vt:lpstr>ヒラギノ角ゴ Pro W3</vt:lpstr>
      <vt:lpstr>標準デザイン</vt:lpstr>
      <vt:lpstr>ICG_Pres_MSS(A4)</vt:lpstr>
      <vt:lpstr>IAIS Annual Conference Panel  Leveraging insurance for sustainable growth and development</vt:lpstr>
      <vt:lpstr>APFF: Public-private collaboration in developing financial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ASIA-PACIFIC FINANCIAL FORUM</dc:title>
  <dc:creator>Mack</dc:creator>
  <cp:lastModifiedBy>Hogge, Stephen</cp:lastModifiedBy>
  <cp:revision>936</cp:revision>
  <cp:lastPrinted>2016-10-27T18:15:43Z</cp:lastPrinted>
  <dcterms:created xsi:type="dcterms:W3CDTF">2013-09-11T04:09:17Z</dcterms:created>
  <dcterms:modified xsi:type="dcterms:W3CDTF">2016-11-07T17:05:44Z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itchbook Compatible">
    <vt:lpwstr>Yes</vt:lpwstr>
  </property>
</Properties>
</file>