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1" r:id="rId3"/>
    <p:sldId id="350" r:id="rId4"/>
    <p:sldId id="273" r:id="rId5"/>
    <p:sldId id="349" r:id="rId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4" autoAdjust="0"/>
    <p:restoredTop sz="81176" autoAdjust="0"/>
  </p:normalViewPr>
  <p:slideViewPr>
    <p:cSldViewPr>
      <p:cViewPr varScale="1">
        <p:scale>
          <a:sx n="56" d="100"/>
          <a:sy n="56" d="100"/>
        </p:scale>
        <p:origin x="15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28BDA-53D2-4377-9EE3-69B9799EC0F4}" type="datetimeFigureOut">
              <a:rPr lang="en-GB" smtClean="0"/>
              <a:t>29.06.2017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D3BAE-ABAA-4634-AE23-A6EE8753F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7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5D280-1BD8-4669-A8A1-2EF911E5A3FF}" type="datetimeFigureOut">
              <a:rPr lang="en-GB" smtClean="0"/>
              <a:t>29.06.2017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C322-1FEC-4C25-9DF9-234F3C994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6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38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4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12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998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2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6330" y="2130425"/>
            <a:ext cx="8103348" cy="14700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496" y="4581128"/>
            <a:ext cx="8094959" cy="1665289"/>
          </a:xfrm>
        </p:spPr>
        <p:txBody>
          <a:bodyPr>
            <a:normAutofit/>
          </a:bodyPr>
          <a:lstStyle>
            <a:lvl1pPr marL="0" indent="0" algn="l">
              <a:buNone/>
              <a:defRPr sz="1230" baseline="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Name, Title</a:t>
            </a:r>
          </a:p>
          <a:p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83568" y="371376"/>
            <a:ext cx="2968625" cy="104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92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4" y="5445224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848" y="5445224"/>
            <a:ext cx="1522908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445224"/>
            <a:ext cx="1522907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379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90" y="5445224"/>
            <a:ext cx="1530610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0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en-US" sz="1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>
              <a:buFont typeface="+mj-lt"/>
              <a:buAutoNum type="alphaUcPeriod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4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4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Section 1							Page #</a:t>
            </a:r>
          </a:p>
          <a:p>
            <a:pPr lvl="0"/>
            <a:r>
              <a:rPr lang="en-US" dirty="0" smtClean="0"/>
              <a:t>Section 2							Page #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Section 3							Page #</a:t>
            </a:r>
          </a:p>
          <a:p>
            <a:pPr lvl="1"/>
            <a:r>
              <a:rPr lang="en-US" dirty="0" smtClean="0"/>
              <a:t>Subsection							Page 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3862" y="1700808"/>
            <a:ext cx="8446610" cy="1224136"/>
          </a:xfrm>
        </p:spPr>
        <p:txBody>
          <a:bodyPr anchor="b" anchorCtr="0">
            <a:normAutofit/>
          </a:bodyPr>
          <a:lstStyle>
            <a:lvl1pPr algn="l">
              <a:defRPr sz="3000" b="0" i="0" cap="all" baseline="0">
                <a:solidFill>
                  <a:srgbClr val="359FD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8364" y="2906713"/>
            <a:ext cx="8442108" cy="378271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Subtitle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290816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4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0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8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5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2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1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1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1720" y="1189826"/>
            <a:ext cx="6635080" cy="4936337"/>
          </a:xfrm>
        </p:spPr>
        <p:txBody>
          <a:bodyPr>
            <a:normAutofit/>
          </a:bodyPr>
          <a:lstStyle>
            <a:lvl1pPr>
              <a:defRPr sz="16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1753" y="1196752"/>
            <a:ext cx="1363943" cy="4936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b="0" i="1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8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7574" y="802905"/>
            <a:ext cx="8228882" cy="409087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574038"/>
            <a:ext cx="1378496" cy="4552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i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Add comments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051720" y="1588036"/>
            <a:ext cx="6624736" cy="360040"/>
          </a:xfrm>
          <a:solidFill>
            <a:srgbClr val="0C9BE2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1720" y="2060848"/>
            <a:ext cx="6635081" cy="406531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7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816"/>
            <a:ext cx="4040188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816"/>
            <a:ext cx="4041775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FontTx/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7544" y="849951"/>
            <a:ext cx="8208912" cy="36004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252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60848"/>
            <a:ext cx="4038600" cy="4065315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060848"/>
            <a:ext cx="4038600" cy="406531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6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5272" y="1969963"/>
            <a:ext cx="4042792" cy="562074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05272" y="2532037"/>
            <a:ext cx="4038600" cy="3417243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67544" y="404664"/>
            <a:ext cx="296862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7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61" r:id="rId6"/>
    <p:sldLayoutId id="2147483653" r:id="rId7"/>
    <p:sldLayoutId id="2147483652" r:id="rId8"/>
    <p:sldLayoutId id="2147483663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‒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Promoting good conduct in insurance distribution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800" dirty="0" smtClean="0"/>
              <a:t>Olivier Fliche,</a:t>
            </a:r>
            <a:r>
              <a:rPr lang="en-GB" sz="1800" b="1" dirty="0" smtClean="0"/>
              <a:t> </a:t>
            </a:r>
            <a:r>
              <a:rPr lang="en-GB" sz="1800" dirty="0" smtClean="0"/>
              <a:t>Chair</a:t>
            </a:r>
            <a:r>
              <a:rPr lang="en-GB" sz="1800" dirty="0"/>
              <a:t> </a:t>
            </a:r>
            <a:r>
              <a:rPr lang="en-GB" sz="1800" dirty="0" smtClean="0"/>
              <a:t>of IAIS Market Conduct Working Group</a:t>
            </a:r>
          </a:p>
          <a:p>
            <a:r>
              <a:rPr lang="en-GB" sz="1800" dirty="0" smtClean="0"/>
              <a:t>Old Windsor, 30 June 2017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2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Conduct of business supervision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Helps to promote trust and confidence in insurance markets</a:t>
            </a:r>
          </a:p>
          <a:p>
            <a:pPr lvl="1"/>
            <a:r>
              <a:rPr lang="en-GB" sz="2200" dirty="0" smtClean="0"/>
              <a:t>Enhances good conduct</a:t>
            </a:r>
          </a:p>
          <a:p>
            <a:pPr lvl="1"/>
            <a:r>
              <a:rPr lang="en-GB" sz="2200" dirty="0" smtClean="0"/>
              <a:t>Contributes towards other supervisory objectives, </a:t>
            </a:r>
            <a:r>
              <a:rPr lang="en-GB" sz="2200" dirty="0" err="1" smtClean="0"/>
              <a:t>eg</a:t>
            </a:r>
            <a:r>
              <a:rPr lang="en-GB" sz="2200" dirty="0" smtClean="0"/>
              <a:t> </a:t>
            </a:r>
            <a:r>
              <a:rPr lang="en-GB" sz="2200" smtClean="0"/>
              <a:t>financial stability</a:t>
            </a:r>
          </a:p>
          <a:p>
            <a:pPr lvl="1"/>
            <a:r>
              <a:rPr lang="en-GB" sz="2200" smtClean="0"/>
              <a:t>Intermediaries </a:t>
            </a:r>
            <a:r>
              <a:rPr lang="en-GB" sz="2200" dirty="0" smtClean="0"/>
              <a:t>have a key role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Diversity in insurance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Different types of insurance intermediaries, products, customers</a:t>
            </a:r>
          </a:p>
          <a:p>
            <a:r>
              <a:rPr lang="en-GB" sz="2400" dirty="0" smtClean="0"/>
              <a:t>Diversity of intermediation markets</a:t>
            </a:r>
          </a:p>
          <a:p>
            <a:r>
              <a:rPr lang="en-GB" sz="2400" dirty="0" smtClean="0"/>
              <a:t>Different degrees of involvement of insurers and intermediaries in the distribution model</a:t>
            </a:r>
          </a:p>
          <a:p>
            <a:r>
              <a:rPr lang="en-GB" sz="2400" dirty="0" smtClean="0"/>
              <a:t>Emergence of new distribution channels</a:t>
            </a:r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4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for supervisors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Application of proportionality principle</a:t>
            </a:r>
          </a:p>
          <a:p>
            <a:r>
              <a:rPr lang="en-GB" sz="2400" dirty="0"/>
              <a:t>R</a:t>
            </a:r>
            <a:r>
              <a:rPr lang="en-GB" sz="2400" dirty="0" smtClean="0"/>
              <a:t>ecognising inter-relationships </a:t>
            </a:r>
            <a:r>
              <a:rPr lang="en-GB" sz="2400" dirty="0"/>
              <a:t>between insurer, intermediary and customer</a:t>
            </a:r>
          </a:p>
          <a:p>
            <a:r>
              <a:rPr lang="en-GB" sz="2400" dirty="0" smtClean="0"/>
              <a:t>Non face-to face intermediation</a:t>
            </a:r>
          </a:p>
          <a:p>
            <a:r>
              <a:rPr lang="en-GB" sz="2400" dirty="0"/>
              <a:t>Encouraging innovation without increasing risks to consumers</a:t>
            </a:r>
          </a:p>
          <a:p>
            <a:r>
              <a:rPr lang="en-GB" sz="2400" dirty="0" smtClean="0"/>
              <a:t>Promoting good conduct in distribution that ensures customers </a:t>
            </a:r>
            <a:r>
              <a:rPr lang="en-GB" sz="2400" dirty="0"/>
              <a:t>receive an appropriate level of protection regardless of the distribution </a:t>
            </a:r>
            <a:r>
              <a:rPr lang="en-GB" sz="2400" dirty="0" smtClean="0"/>
              <a:t>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IAIS current/recent work on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2016 Application Paper on Supervising the Conduct of Intermediaries</a:t>
            </a:r>
          </a:p>
          <a:p>
            <a:r>
              <a:rPr lang="en-GB" sz="2400" dirty="0" smtClean="0">
                <a:effectLst/>
              </a:rPr>
              <a:t>2017 updating of ICPs 18 (Intermediaries) and 19 (Conduct of Business)</a:t>
            </a:r>
            <a:r>
              <a:rPr lang="en-GB" sz="2400" dirty="0" smtClean="0"/>
              <a:t> – 60 day public consultation commencing 30 June</a:t>
            </a:r>
          </a:p>
          <a:p>
            <a:r>
              <a:rPr lang="en-GB" sz="2400" dirty="0" smtClean="0"/>
              <a:t>Current work on Issues Paper on the increasing use of digital technology in insurance and its impact on fair consumer outcomes and conduct of business supervision</a:t>
            </a:r>
            <a:endParaRPr lang="en-GB" sz="240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1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203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Promoting good conduct in insurance distribution</vt:lpstr>
      <vt:lpstr>Conduct of business supervision</vt:lpstr>
      <vt:lpstr>Diversity in insurance distribution</vt:lpstr>
      <vt:lpstr>Challenges for supervisors</vt:lpstr>
      <vt:lpstr>IAIS current/recent work on distribution</vt:lpstr>
    </vt:vector>
  </TitlesOfParts>
  <Company>Bank for International Settlements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Aubel, Anna</dc:creator>
  <cp:lastModifiedBy>Hogge, Stephen</cp:lastModifiedBy>
  <cp:revision>154</cp:revision>
  <cp:lastPrinted>2016-01-14T10:26:48Z</cp:lastPrinted>
  <dcterms:created xsi:type="dcterms:W3CDTF">2013-10-24T09:50:26Z</dcterms:created>
  <dcterms:modified xsi:type="dcterms:W3CDTF">2017-06-29T17:03:53Z</dcterms:modified>
</cp:coreProperties>
</file>